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roid Arabic Kufi" panose="020B0604020202020204" charset="0"/>
      <p:regular r:id="rId19"/>
    </p:embeddedFont>
    <p:embeddedFont>
      <p:font typeface="Horizon" panose="020B0604020202020204" charset="0"/>
      <p:regular r:id="rId20"/>
    </p:embeddedFont>
    <p:embeddedFont>
      <p:font typeface="TT Interphases" panose="020B0604020202020204" charset="0"/>
      <p:regular r:id="rId21"/>
    </p:embeddedFont>
    <p:embeddedFont>
      <p:font typeface="TT Interphase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sv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8.jpe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6666" b="-16666"/>
              </a:stretch>
            </a:blipFill>
          </p:spPr>
          <p:txBody>
            <a:bodyPr/>
            <a:lstStyle/>
            <a:p>
              <a:endParaRPr lang="en-US"/>
            </a:p>
          </p:txBody>
        </p:sp>
      </p:grpSp>
      <p:sp>
        <p:nvSpPr>
          <p:cNvPr id="4" name="Freeform 4"/>
          <p:cNvSpPr/>
          <p:nvPr/>
        </p:nvSpPr>
        <p:spPr>
          <a:xfrm rot="-5400000">
            <a:off x="3921908" y="315000"/>
            <a:ext cx="10444183" cy="18833773"/>
          </a:xfrm>
          <a:custGeom>
            <a:avLst/>
            <a:gdLst/>
            <a:ahLst/>
            <a:cxnLst/>
            <a:rect l="l" t="t" r="r" b="b"/>
            <a:pathLst>
              <a:path w="10444183" h="18833773">
                <a:moveTo>
                  <a:pt x="0" y="0"/>
                </a:moveTo>
                <a:lnTo>
                  <a:pt x="10444184" y="0"/>
                </a:lnTo>
                <a:lnTo>
                  <a:pt x="10444184" y="18833773"/>
                </a:lnTo>
                <a:lnTo>
                  <a:pt x="0" y="188337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800069" y="1860302"/>
            <a:ext cx="14687861" cy="1873400"/>
          </a:xfrm>
          <a:prstGeom prst="rect">
            <a:avLst/>
          </a:prstGeom>
        </p:spPr>
        <p:txBody>
          <a:bodyPr lIns="0" tIns="0" rIns="0" bIns="0" rtlCol="0" anchor="t">
            <a:spAutoFit/>
          </a:bodyPr>
          <a:lstStyle/>
          <a:p>
            <a:pPr algn="ctr">
              <a:lnSpc>
                <a:spcPts val="7258"/>
              </a:lnSpc>
              <a:spcBef>
                <a:spcPct val="0"/>
              </a:spcBef>
            </a:pPr>
            <a:r>
              <a:rPr lang="en-US" sz="5184">
                <a:solidFill>
                  <a:srgbClr val="99F63D"/>
                </a:solidFill>
                <a:latin typeface="Horizon"/>
                <a:ea typeface="Horizon"/>
                <a:cs typeface="Horizon"/>
                <a:sym typeface="Horizon"/>
              </a:rPr>
              <a:t>PREMIER LEAGUE PLAYER DATA ANALYSIS</a:t>
            </a:r>
          </a:p>
        </p:txBody>
      </p:sp>
      <p:sp>
        <p:nvSpPr>
          <p:cNvPr id="6" name="TextBox 6"/>
          <p:cNvSpPr txBox="1"/>
          <p:nvPr/>
        </p:nvSpPr>
        <p:spPr>
          <a:xfrm>
            <a:off x="3163991" y="9241032"/>
            <a:ext cx="11960017" cy="490855"/>
          </a:xfrm>
          <a:prstGeom prst="rect">
            <a:avLst/>
          </a:prstGeom>
        </p:spPr>
        <p:txBody>
          <a:bodyPr lIns="0" tIns="0" rIns="0" bIns="0" rtlCol="0" anchor="t">
            <a:spAutoFit/>
          </a:bodyPr>
          <a:lstStyle/>
          <a:p>
            <a:pPr algn="ctr">
              <a:lnSpc>
                <a:spcPts val="3919"/>
              </a:lnSpc>
              <a:spcBef>
                <a:spcPct val="0"/>
              </a:spcBef>
            </a:pPr>
            <a:r>
              <a:rPr lang="en-US" sz="2799" b="1">
                <a:solidFill>
                  <a:srgbClr val="FCFCFD"/>
                </a:solidFill>
                <a:latin typeface="TT Interphases Bold"/>
                <a:ea typeface="TT Interphases Bold"/>
                <a:cs typeface="TT Interphases Bold"/>
                <a:sym typeface="TT Interphases Bold"/>
              </a:rPr>
              <a:t>Descriptive, Diagnostic, Predictive &amp; Prescriptive Insights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TextBox 2"/>
          <p:cNvSpPr txBox="1"/>
          <p:nvPr/>
        </p:nvSpPr>
        <p:spPr>
          <a:xfrm>
            <a:off x="8080706" y="230068"/>
            <a:ext cx="9680063" cy="2415220"/>
          </a:xfrm>
          <a:prstGeom prst="rect">
            <a:avLst/>
          </a:prstGeom>
        </p:spPr>
        <p:txBody>
          <a:bodyPr lIns="0" tIns="0" rIns="0" bIns="0" rtlCol="0" anchor="t">
            <a:spAutoFit/>
          </a:bodyPr>
          <a:lstStyle/>
          <a:p>
            <a:pPr algn="just">
              <a:lnSpc>
                <a:spcPts val="6126"/>
              </a:lnSpc>
            </a:pPr>
            <a:r>
              <a:rPr lang="en-US" sz="5890">
                <a:solidFill>
                  <a:srgbClr val="000000"/>
                </a:solidFill>
                <a:latin typeface="Horizon"/>
                <a:ea typeface="Horizon"/>
                <a:cs typeface="Horizon"/>
                <a:sym typeface="Horizon"/>
              </a:rPr>
              <a:t>PREDICTIVE MODELING </a:t>
            </a:r>
          </a:p>
          <a:p>
            <a:pPr algn="just">
              <a:lnSpc>
                <a:spcPts val="6126"/>
              </a:lnSpc>
            </a:pPr>
            <a:r>
              <a:rPr lang="en-US" sz="5890">
                <a:solidFill>
                  <a:srgbClr val="000000"/>
                </a:solidFill>
                <a:latin typeface="Horizon"/>
                <a:ea typeface="Horizon"/>
                <a:cs typeface="Horizon"/>
                <a:sym typeface="Horizon"/>
              </a:rPr>
              <a:t>&amp; PROJECTIONS</a:t>
            </a:r>
          </a:p>
        </p:txBody>
      </p:sp>
      <p:sp>
        <p:nvSpPr>
          <p:cNvPr id="3" name="TextBox 3"/>
          <p:cNvSpPr txBox="1"/>
          <p:nvPr/>
        </p:nvSpPr>
        <p:spPr>
          <a:xfrm>
            <a:off x="8177229" y="3705879"/>
            <a:ext cx="8208021" cy="3208530"/>
          </a:xfrm>
          <a:prstGeom prst="rect">
            <a:avLst/>
          </a:prstGeom>
        </p:spPr>
        <p:txBody>
          <a:bodyPr lIns="0" tIns="0" rIns="0" bIns="0" rtlCol="0" anchor="t">
            <a:spAutoFit/>
          </a:bodyPr>
          <a:lstStyle/>
          <a:p>
            <a:pPr marL="659371" lvl="1" indent="-329685" algn="just">
              <a:lnSpc>
                <a:spcPts val="4275"/>
              </a:lnSpc>
              <a:spcBef>
                <a:spcPct val="0"/>
              </a:spcBef>
              <a:buAutoNum type="arabicPeriod"/>
            </a:pPr>
            <a:r>
              <a:rPr lang="en-US" sz="3054">
                <a:solidFill>
                  <a:srgbClr val="000002"/>
                </a:solidFill>
                <a:latin typeface="TT Interphases"/>
                <a:ea typeface="TT Interphases"/>
                <a:cs typeface="TT Interphases"/>
                <a:sym typeface="TT Interphases"/>
              </a:rPr>
              <a:t> which player in a selected club is most likely to score?</a:t>
            </a:r>
          </a:p>
          <a:p>
            <a:pPr marL="659371" lvl="1" indent="-329685" algn="just">
              <a:lnSpc>
                <a:spcPts val="4275"/>
              </a:lnSpc>
              <a:spcBef>
                <a:spcPct val="0"/>
              </a:spcBef>
              <a:buAutoNum type="arabicPeriod"/>
            </a:pPr>
            <a:r>
              <a:rPr lang="en-US" sz="3054">
                <a:solidFill>
                  <a:srgbClr val="000002"/>
                </a:solidFill>
                <a:latin typeface="TT Interphases"/>
                <a:ea typeface="TT Interphases"/>
                <a:cs typeface="TT Interphases"/>
                <a:sym typeface="TT Interphases"/>
              </a:rPr>
              <a:t> forecasts the number of goals and assists expected in the next 5 matches.</a:t>
            </a:r>
          </a:p>
          <a:p>
            <a:pPr marL="659371" lvl="1" indent="-329685" algn="just">
              <a:lnSpc>
                <a:spcPts val="4275"/>
              </a:lnSpc>
              <a:spcBef>
                <a:spcPct val="0"/>
              </a:spcBef>
              <a:buAutoNum type="arabicPeriod"/>
            </a:pPr>
            <a:r>
              <a:rPr lang="en-US" sz="3054">
                <a:solidFill>
                  <a:srgbClr val="000002"/>
                </a:solidFill>
                <a:latin typeface="TT Interphases"/>
                <a:ea typeface="TT Interphases"/>
                <a:cs typeface="TT Interphases"/>
                <a:sym typeface="TT Interphases"/>
              </a:rPr>
              <a:t>It predicts which bench players could have a strong impact if given more minutes</a:t>
            </a:r>
          </a:p>
        </p:txBody>
      </p:sp>
      <p:sp>
        <p:nvSpPr>
          <p:cNvPr id="4" name="Freeform 4"/>
          <p:cNvSpPr/>
          <p:nvPr/>
        </p:nvSpPr>
        <p:spPr>
          <a:xfrm>
            <a:off x="1350460" y="216411"/>
            <a:ext cx="5831428" cy="6003414"/>
          </a:xfrm>
          <a:custGeom>
            <a:avLst/>
            <a:gdLst/>
            <a:ahLst/>
            <a:cxnLst/>
            <a:rect l="l" t="t" r="r" b="b"/>
            <a:pathLst>
              <a:path w="5831428" h="6003414">
                <a:moveTo>
                  <a:pt x="0" y="0"/>
                </a:moveTo>
                <a:lnTo>
                  <a:pt x="5831427" y="0"/>
                </a:lnTo>
                <a:lnTo>
                  <a:pt x="5831427" y="6003414"/>
                </a:lnTo>
                <a:lnTo>
                  <a:pt x="0" y="6003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4266174" y="2645288"/>
            <a:ext cx="3544844" cy="2498212"/>
            <a:chOff x="0" y="0"/>
            <a:chExt cx="933621" cy="657965"/>
          </a:xfrm>
        </p:grpSpPr>
        <p:sp>
          <p:nvSpPr>
            <p:cNvPr id="6" name="Freeform 6"/>
            <p:cNvSpPr/>
            <p:nvPr/>
          </p:nvSpPr>
          <p:spPr>
            <a:xfrm>
              <a:off x="0" y="0"/>
              <a:ext cx="933622" cy="657965"/>
            </a:xfrm>
            <a:custGeom>
              <a:avLst/>
              <a:gdLst/>
              <a:ahLst/>
              <a:cxnLst/>
              <a:rect l="l" t="t" r="r" b="b"/>
              <a:pathLst>
                <a:path w="933622" h="657965">
                  <a:moveTo>
                    <a:pt x="730421" y="0"/>
                  </a:moveTo>
                  <a:lnTo>
                    <a:pt x="0" y="0"/>
                  </a:lnTo>
                  <a:lnTo>
                    <a:pt x="203200" y="657965"/>
                  </a:lnTo>
                  <a:lnTo>
                    <a:pt x="933622" y="657965"/>
                  </a:lnTo>
                  <a:lnTo>
                    <a:pt x="730421" y="0"/>
                  </a:lnTo>
                  <a:close/>
                </a:path>
              </a:pathLst>
            </a:custGeom>
            <a:solidFill>
              <a:srgbClr val="000000"/>
            </a:solidFill>
          </p:spPr>
          <p:txBody>
            <a:bodyPr/>
            <a:lstStyle/>
            <a:p>
              <a:endParaRPr lang="en-US"/>
            </a:p>
          </p:txBody>
        </p:sp>
        <p:sp>
          <p:nvSpPr>
            <p:cNvPr id="7" name="TextBox 7"/>
            <p:cNvSpPr txBox="1"/>
            <p:nvPr/>
          </p:nvSpPr>
          <p:spPr>
            <a:xfrm>
              <a:off x="101600" y="-38100"/>
              <a:ext cx="730421" cy="69606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3138501"/>
            <a:ext cx="3544844" cy="2498212"/>
            <a:chOff x="0" y="0"/>
            <a:chExt cx="933621" cy="657965"/>
          </a:xfrm>
        </p:grpSpPr>
        <p:sp>
          <p:nvSpPr>
            <p:cNvPr id="9" name="Freeform 9"/>
            <p:cNvSpPr/>
            <p:nvPr/>
          </p:nvSpPr>
          <p:spPr>
            <a:xfrm>
              <a:off x="0" y="0"/>
              <a:ext cx="933622" cy="657965"/>
            </a:xfrm>
            <a:custGeom>
              <a:avLst/>
              <a:gdLst/>
              <a:ahLst/>
              <a:cxnLst/>
              <a:rect l="l" t="t" r="r" b="b"/>
              <a:pathLst>
                <a:path w="933622" h="657965">
                  <a:moveTo>
                    <a:pt x="730421" y="0"/>
                  </a:moveTo>
                  <a:lnTo>
                    <a:pt x="0" y="0"/>
                  </a:lnTo>
                  <a:lnTo>
                    <a:pt x="203200" y="657965"/>
                  </a:lnTo>
                  <a:lnTo>
                    <a:pt x="933622" y="657965"/>
                  </a:lnTo>
                  <a:lnTo>
                    <a:pt x="730421" y="0"/>
                  </a:lnTo>
                  <a:close/>
                </a:path>
              </a:pathLst>
            </a:custGeom>
            <a:solidFill>
              <a:srgbClr val="000000"/>
            </a:solidFill>
          </p:spPr>
          <p:txBody>
            <a:bodyPr/>
            <a:lstStyle/>
            <a:p>
              <a:endParaRPr lang="en-US"/>
            </a:p>
          </p:txBody>
        </p:sp>
        <p:sp>
          <p:nvSpPr>
            <p:cNvPr id="10" name="TextBox 10"/>
            <p:cNvSpPr txBox="1"/>
            <p:nvPr/>
          </p:nvSpPr>
          <p:spPr>
            <a:xfrm>
              <a:off x="101600" y="-38100"/>
              <a:ext cx="730421" cy="696065"/>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28700" y="1812938"/>
            <a:ext cx="3695579" cy="3382963"/>
            <a:chOff x="0" y="0"/>
            <a:chExt cx="665933" cy="609600"/>
          </a:xfrm>
        </p:grpSpPr>
        <p:sp>
          <p:nvSpPr>
            <p:cNvPr id="12" name="Freeform 12"/>
            <p:cNvSpPr/>
            <p:nvPr/>
          </p:nvSpPr>
          <p:spPr>
            <a:xfrm>
              <a:off x="0" y="0"/>
              <a:ext cx="665933" cy="609600"/>
            </a:xfrm>
            <a:custGeom>
              <a:avLst/>
              <a:gdLst/>
              <a:ahLst/>
              <a:cxnLst/>
              <a:rect l="l" t="t" r="r" b="b"/>
              <a:pathLst>
                <a:path w="665933" h="609600">
                  <a:moveTo>
                    <a:pt x="462733" y="0"/>
                  </a:moveTo>
                  <a:lnTo>
                    <a:pt x="0" y="0"/>
                  </a:lnTo>
                  <a:lnTo>
                    <a:pt x="203200" y="609600"/>
                  </a:lnTo>
                  <a:lnTo>
                    <a:pt x="665933" y="609600"/>
                  </a:lnTo>
                  <a:lnTo>
                    <a:pt x="462733" y="0"/>
                  </a:lnTo>
                  <a:close/>
                </a:path>
              </a:pathLst>
            </a:custGeom>
            <a:blipFill>
              <a:blip r:embed="rId4"/>
              <a:stretch>
                <a:fillRect l="-18698" r="-18698"/>
              </a:stretch>
            </a:blipFill>
          </p:spPr>
          <p:txBody>
            <a:bodyPr/>
            <a:lstStyle/>
            <a:p>
              <a:endParaRPr lang="en-US"/>
            </a:p>
          </p:txBody>
        </p:sp>
      </p:grpSp>
      <p:grpSp>
        <p:nvGrpSpPr>
          <p:cNvPr id="13" name="Group 13"/>
          <p:cNvGrpSpPr/>
          <p:nvPr/>
        </p:nvGrpSpPr>
        <p:grpSpPr>
          <a:xfrm>
            <a:off x="4110406" y="1028700"/>
            <a:ext cx="3856379" cy="3530160"/>
            <a:chOff x="0" y="0"/>
            <a:chExt cx="665933" cy="609600"/>
          </a:xfrm>
        </p:grpSpPr>
        <p:sp>
          <p:nvSpPr>
            <p:cNvPr id="14" name="Freeform 14"/>
            <p:cNvSpPr/>
            <p:nvPr/>
          </p:nvSpPr>
          <p:spPr>
            <a:xfrm>
              <a:off x="0" y="0"/>
              <a:ext cx="665933" cy="609600"/>
            </a:xfrm>
            <a:custGeom>
              <a:avLst/>
              <a:gdLst/>
              <a:ahLst/>
              <a:cxnLst/>
              <a:rect l="l" t="t" r="r" b="b"/>
              <a:pathLst>
                <a:path w="665933" h="609600">
                  <a:moveTo>
                    <a:pt x="462733" y="0"/>
                  </a:moveTo>
                  <a:lnTo>
                    <a:pt x="0" y="0"/>
                  </a:lnTo>
                  <a:lnTo>
                    <a:pt x="203200" y="609600"/>
                  </a:lnTo>
                  <a:lnTo>
                    <a:pt x="665933" y="609600"/>
                  </a:lnTo>
                  <a:lnTo>
                    <a:pt x="462733" y="0"/>
                  </a:lnTo>
                  <a:close/>
                </a:path>
              </a:pathLst>
            </a:custGeom>
            <a:blipFill>
              <a:blip r:embed="rId5"/>
              <a:stretch>
                <a:fillRect l="-18655" r="-18655"/>
              </a:stretch>
            </a:blipFill>
          </p:spPr>
          <p:txBody>
            <a:bodyPr/>
            <a:lstStyle/>
            <a:p>
              <a:endParaRPr lang="en-US"/>
            </a:p>
          </p:txBody>
        </p:sp>
      </p:grpSp>
      <p:sp>
        <p:nvSpPr>
          <p:cNvPr id="15" name="TextBox 15"/>
          <p:cNvSpPr txBox="1"/>
          <p:nvPr/>
        </p:nvSpPr>
        <p:spPr>
          <a:xfrm>
            <a:off x="6814267" y="2733904"/>
            <a:ext cx="4659467" cy="873178"/>
          </a:xfrm>
          <a:prstGeom prst="rect">
            <a:avLst/>
          </a:prstGeom>
        </p:spPr>
        <p:txBody>
          <a:bodyPr lIns="0" tIns="0" rIns="0" bIns="0" rtlCol="0" anchor="t">
            <a:spAutoFit/>
          </a:bodyPr>
          <a:lstStyle/>
          <a:p>
            <a:pPr algn="r">
              <a:lnSpc>
                <a:spcPts val="7189"/>
              </a:lnSpc>
              <a:spcBef>
                <a:spcPct val="0"/>
              </a:spcBef>
            </a:pPr>
            <a:r>
              <a:rPr lang="en-US" sz="5135" b="1">
                <a:solidFill>
                  <a:srgbClr val="000002"/>
                </a:solidFill>
                <a:latin typeface="TT Interphases Bold"/>
                <a:ea typeface="TT Interphases Bold"/>
                <a:cs typeface="TT Interphases Bold"/>
                <a:sym typeface="TT Interphases Bold"/>
              </a:rPr>
              <a:t>1.Bivariate</a:t>
            </a:r>
          </a:p>
        </p:txBody>
      </p:sp>
      <p:sp>
        <p:nvSpPr>
          <p:cNvPr id="16" name="TextBox 16"/>
          <p:cNvSpPr txBox="1"/>
          <p:nvPr/>
        </p:nvSpPr>
        <p:spPr>
          <a:xfrm>
            <a:off x="440355" y="6603424"/>
            <a:ext cx="4872269" cy="801384"/>
          </a:xfrm>
          <a:prstGeom prst="rect">
            <a:avLst/>
          </a:prstGeom>
        </p:spPr>
        <p:txBody>
          <a:bodyPr lIns="0" tIns="0" rIns="0" bIns="0" rtlCol="0" anchor="t">
            <a:spAutoFit/>
          </a:bodyPr>
          <a:lstStyle/>
          <a:p>
            <a:pPr algn="r">
              <a:lnSpc>
                <a:spcPts val="6525"/>
              </a:lnSpc>
              <a:spcBef>
                <a:spcPct val="0"/>
              </a:spcBef>
            </a:pPr>
            <a:r>
              <a:rPr lang="en-US" sz="4661" b="1">
                <a:solidFill>
                  <a:srgbClr val="000002"/>
                </a:solidFill>
                <a:latin typeface="TT Interphases Bold"/>
                <a:ea typeface="TT Interphases Bold"/>
                <a:cs typeface="TT Interphases Bold"/>
                <a:sym typeface="TT Interphases Bold"/>
              </a:rPr>
              <a:t>2.Multivariate</a:t>
            </a:r>
          </a:p>
        </p:txBody>
      </p:sp>
      <p:sp>
        <p:nvSpPr>
          <p:cNvPr id="17" name="TextBox 17"/>
          <p:cNvSpPr txBox="1"/>
          <p:nvPr/>
        </p:nvSpPr>
        <p:spPr>
          <a:xfrm>
            <a:off x="1253937" y="7826508"/>
            <a:ext cx="16506832" cy="1737379"/>
          </a:xfrm>
          <a:prstGeom prst="rect">
            <a:avLst/>
          </a:prstGeom>
        </p:spPr>
        <p:txBody>
          <a:bodyPr lIns="0" tIns="0" rIns="0" bIns="0" rtlCol="0" anchor="t">
            <a:spAutoFit/>
          </a:bodyPr>
          <a:lstStyle/>
          <a:p>
            <a:pPr marL="720861" lvl="1" indent="-360431" algn="just">
              <a:lnSpc>
                <a:spcPts val="4674"/>
              </a:lnSpc>
              <a:spcBef>
                <a:spcPct val="0"/>
              </a:spcBef>
              <a:buAutoNum type="arabicPeriod"/>
            </a:pPr>
            <a:r>
              <a:rPr lang="en-US" sz="3338">
                <a:solidFill>
                  <a:srgbClr val="000002"/>
                </a:solidFill>
                <a:latin typeface="TT Interphases"/>
                <a:ea typeface="TT Interphases"/>
                <a:cs typeface="TT Interphases"/>
                <a:sym typeface="TT Interphases"/>
              </a:rPr>
              <a:t>The system simulates match results between two clubs</a:t>
            </a:r>
          </a:p>
          <a:p>
            <a:pPr marL="720861" lvl="1" indent="-360431" algn="just">
              <a:lnSpc>
                <a:spcPts val="4674"/>
              </a:lnSpc>
              <a:spcBef>
                <a:spcPct val="0"/>
              </a:spcBef>
              <a:buAutoNum type="arabicPeriod"/>
            </a:pPr>
            <a:r>
              <a:rPr lang="en-US" sz="3338">
                <a:solidFill>
                  <a:srgbClr val="000002"/>
                </a:solidFill>
                <a:latin typeface="TT Interphases"/>
                <a:ea typeface="TT Interphases"/>
                <a:cs typeface="TT Interphases"/>
                <a:sym typeface="TT Interphases"/>
              </a:rPr>
              <a:t>combined offensive contribution for an entire team across future matches</a:t>
            </a:r>
          </a:p>
          <a:p>
            <a:pPr marL="720861" lvl="1" indent="-360431" algn="just">
              <a:lnSpc>
                <a:spcPts val="4674"/>
              </a:lnSpc>
              <a:spcBef>
                <a:spcPct val="0"/>
              </a:spcBef>
              <a:buAutoNum type="arabicPeriod"/>
            </a:pPr>
            <a:r>
              <a:rPr lang="en-US" sz="3338">
                <a:solidFill>
                  <a:srgbClr val="000002"/>
                </a:solidFill>
                <a:latin typeface="TT Interphases"/>
                <a:ea typeface="TT Interphases"/>
                <a:cs typeface="TT Interphases"/>
                <a:sym typeface="TT Interphases"/>
              </a:rPr>
              <a:t> how team performance would drop if a key player is unavailable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289801" flipV="1">
            <a:off x="2670587" y="3219193"/>
            <a:ext cx="6477323" cy="2767584"/>
          </a:xfrm>
          <a:custGeom>
            <a:avLst/>
            <a:gdLst/>
            <a:ahLst/>
            <a:cxnLst/>
            <a:rect l="l" t="t" r="r" b="b"/>
            <a:pathLst>
              <a:path w="6477323" h="2767584">
                <a:moveTo>
                  <a:pt x="0" y="2767584"/>
                </a:moveTo>
                <a:lnTo>
                  <a:pt x="6477324" y="2767584"/>
                </a:lnTo>
                <a:lnTo>
                  <a:pt x="6477324" y="0"/>
                </a:lnTo>
                <a:lnTo>
                  <a:pt x="0" y="0"/>
                </a:lnTo>
                <a:lnTo>
                  <a:pt x="0" y="276758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6168838" cy="10287000"/>
            <a:chOff x="0" y="0"/>
            <a:chExt cx="1402927" cy="2339487"/>
          </a:xfrm>
        </p:grpSpPr>
        <p:sp>
          <p:nvSpPr>
            <p:cNvPr id="4" name="Freeform 4"/>
            <p:cNvSpPr/>
            <p:nvPr/>
          </p:nvSpPr>
          <p:spPr>
            <a:xfrm>
              <a:off x="0" y="0"/>
              <a:ext cx="1402927" cy="2339487"/>
            </a:xfrm>
            <a:custGeom>
              <a:avLst/>
              <a:gdLst/>
              <a:ahLst/>
              <a:cxnLst/>
              <a:rect l="l" t="t" r="r" b="b"/>
              <a:pathLst>
                <a:path w="1402927" h="2339487">
                  <a:moveTo>
                    <a:pt x="1199727" y="0"/>
                  </a:moveTo>
                  <a:lnTo>
                    <a:pt x="0" y="0"/>
                  </a:lnTo>
                  <a:lnTo>
                    <a:pt x="203200" y="2339487"/>
                  </a:lnTo>
                  <a:lnTo>
                    <a:pt x="1402927" y="2339487"/>
                  </a:lnTo>
                  <a:lnTo>
                    <a:pt x="1199727" y="0"/>
                  </a:lnTo>
                  <a:close/>
                </a:path>
              </a:pathLst>
            </a:custGeom>
            <a:blipFill>
              <a:blip r:embed="rId4"/>
              <a:stretch>
                <a:fillRect l="-39663" r="-110629"/>
              </a:stretch>
            </a:blipFill>
          </p:spPr>
          <p:txBody>
            <a:bodyPr/>
            <a:lstStyle/>
            <a:p>
              <a:endParaRPr lang="en-US"/>
            </a:p>
          </p:txBody>
        </p:sp>
      </p:grpSp>
      <p:sp>
        <p:nvSpPr>
          <p:cNvPr id="5" name="Freeform 5"/>
          <p:cNvSpPr/>
          <p:nvPr/>
        </p:nvSpPr>
        <p:spPr>
          <a:xfrm>
            <a:off x="8736694" y="817773"/>
            <a:ext cx="8784320" cy="2874868"/>
          </a:xfrm>
          <a:custGeom>
            <a:avLst/>
            <a:gdLst/>
            <a:ahLst/>
            <a:cxnLst/>
            <a:rect l="l" t="t" r="r" b="b"/>
            <a:pathLst>
              <a:path w="8784320" h="2874868">
                <a:moveTo>
                  <a:pt x="0" y="0"/>
                </a:moveTo>
                <a:lnTo>
                  <a:pt x="8784320" y="0"/>
                </a:lnTo>
                <a:lnTo>
                  <a:pt x="8784320" y="2874869"/>
                </a:lnTo>
                <a:lnTo>
                  <a:pt x="0" y="28748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715450" y="1592692"/>
            <a:ext cx="4579765" cy="1842383"/>
            <a:chOff x="0" y="0"/>
            <a:chExt cx="6241591" cy="2510915"/>
          </a:xfrm>
        </p:grpSpPr>
        <p:sp>
          <p:nvSpPr>
            <p:cNvPr id="7" name="Freeform 7"/>
            <p:cNvSpPr/>
            <p:nvPr/>
          </p:nvSpPr>
          <p:spPr>
            <a:xfrm>
              <a:off x="0" y="0"/>
              <a:ext cx="6241591" cy="2510915"/>
            </a:xfrm>
            <a:custGeom>
              <a:avLst/>
              <a:gdLst/>
              <a:ahLst/>
              <a:cxnLst/>
              <a:rect l="l" t="t" r="r" b="b"/>
              <a:pathLst>
                <a:path w="6241591" h="2510915">
                  <a:moveTo>
                    <a:pt x="6038391" y="0"/>
                  </a:moveTo>
                  <a:lnTo>
                    <a:pt x="0" y="0"/>
                  </a:lnTo>
                  <a:lnTo>
                    <a:pt x="203200" y="2510915"/>
                  </a:lnTo>
                  <a:lnTo>
                    <a:pt x="6241591" y="2510915"/>
                  </a:lnTo>
                  <a:lnTo>
                    <a:pt x="6038391" y="0"/>
                  </a:lnTo>
                  <a:close/>
                </a:path>
              </a:pathLst>
            </a:custGeom>
            <a:solidFill>
              <a:srgbClr val="FFFFFF"/>
            </a:solidFill>
          </p:spPr>
          <p:txBody>
            <a:bodyPr/>
            <a:lstStyle/>
            <a:p>
              <a:endParaRPr lang="en-US"/>
            </a:p>
          </p:txBody>
        </p:sp>
        <p:sp>
          <p:nvSpPr>
            <p:cNvPr id="8" name="TextBox 8"/>
            <p:cNvSpPr txBox="1"/>
            <p:nvPr/>
          </p:nvSpPr>
          <p:spPr>
            <a:xfrm>
              <a:off x="101600" y="-38100"/>
              <a:ext cx="6038391" cy="254901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32389" y="4170969"/>
            <a:ext cx="4266516" cy="1842383"/>
            <a:chOff x="0" y="0"/>
            <a:chExt cx="5814675" cy="2510915"/>
          </a:xfrm>
        </p:grpSpPr>
        <p:sp>
          <p:nvSpPr>
            <p:cNvPr id="10" name="Freeform 10"/>
            <p:cNvSpPr/>
            <p:nvPr/>
          </p:nvSpPr>
          <p:spPr>
            <a:xfrm>
              <a:off x="0" y="0"/>
              <a:ext cx="5814675" cy="2510915"/>
            </a:xfrm>
            <a:custGeom>
              <a:avLst/>
              <a:gdLst/>
              <a:ahLst/>
              <a:cxnLst/>
              <a:rect l="l" t="t" r="r" b="b"/>
              <a:pathLst>
                <a:path w="5814675" h="2510915">
                  <a:moveTo>
                    <a:pt x="5611475" y="0"/>
                  </a:moveTo>
                  <a:lnTo>
                    <a:pt x="0" y="0"/>
                  </a:lnTo>
                  <a:lnTo>
                    <a:pt x="203200" y="2510915"/>
                  </a:lnTo>
                  <a:lnTo>
                    <a:pt x="5814675" y="2510915"/>
                  </a:lnTo>
                  <a:lnTo>
                    <a:pt x="5611475" y="0"/>
                  </a:lnTo>
                  <a:close/>
                </a:path>
              </a:pathLst>
            </a:custGeom>
            <a:solidFill>
              <a:srgbClr val="FFFFFF"/>
            </a:solidFill>
          </p:spPr>
          <p:txBody>
            <a:bodyPr/>
            <a:lstStyle/>
            <a:p>
              <a:endParaRPr lang="en-US"/>
            </a:p>
          </p:txBody>
        </p:sp>
        <p:sp>
          <p:nvSpPr>
            <p:cNvPr id="11" name="TextBox 11"/>
            <p:cNvSpPr txBox="1"/>
            <p:nvPr/>
          </p:nvSpPr>
          <p:spPr>
            <a:xfrm>
              <a:off x="101600" y="-38100"/>
              <a:ext cx="5611475" cy="2549015"/>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28700" y="7354107"/>
            <a:ext cx="4266516" cy="1842383"/>
            <a:chOff x="0" y="0"/>
            <a:chExt cx="5814675" cy="2510915"/>
          </a:xfrm>
        </p:grpSpPr>
        <p:sp>
          <p:nvSpPr>
            <p:cNvPr id="13" name="Freeform 13"/>
            <p:cNvSpPr/>
            <p:nvPr/>
          </p:nvSpPr>
          <p:spPr>
            <a:xfrm>
              <a:off x="0" y="0"/>
              <a:ext cx="5814675" cy="2510915"/>
            </a:xfrm>
            <a:custGeom>
              <a:avLst/>
              <a:gdLst/>
              <a:ahLst/>
              <a:cxnLst/>
              <a:rect l="l" t="t" r="r" b="b"/>
              <a:pathLst>
                <a:path w="5814675" h="2510915">
                  <a:moveTo>
                    <a:pt x="5611475" y="0"/>
                  </a:moveTo>
                  <a:lnTo>
                    <a:pt x="0" y="0"/>
                  </a:lnTo>
                  <a:lnTo>
                    <a:pt x="203200" y="2510915"/>
                  </a:lnTo>
                  <a:lnTo>
                    <a:pt x="5814675" y="2510915"/>
                  </a:lnTo>
                  <a:lnTo>
                    <a:pt x="5611475" y="0"/>
                  </a:lnTo>
                  <a:close/>
                </a:path>
              </a:pathLst>
            </a:custGeom>
            <a:solidFill>
              <a:srgbClr val="FFFFFF"/>
            </a:solidFill>
          </p:spPr>
          <p:txBody>
            <a:bodyPr/>
            <a:lstStyle/>
            <a:p>
              <a:endParaRPr lang="en-US"/>
            </a:p>
          </p:txBody>
        </p:sp>
        <p:sp>
          <p:nvSpPr>
            <p:cNvPr id="14" name="TextBox 14"/>
            <p:cNvSpPr txBox="1"/>
            <p:nvPr/>
          </p:nvSpPr>
          <p:spPr>
            <a:xfrm>
              <a:off x="101600" y="-38100"/>
              <a:ext cx="5611475" cy="2549015"/>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71621" y="0"/>
            <a:ext cx="1786989" cy="10287000"/>
            <a:chOff x="0" y="0"/>
            <a:chExt cx="406400" cy="2339487"/>
          </a:xfrm>
        </p:grpSpPr>
        <p:sp>
          <p:nvSpPr>
            <p:cNvPr id="16" name="Freeform 16"/>
            <p:cNvSpPr/>
            <p:nvPr/>
          </p:nvSpPr>
          <p:spPr>
            <a:xfrm>
              <a:off x="0" y="0"/>
              <a:ext cx="406400" cy="2339487"/>
            </a:xfrm>
            <a:custGeom>
              <a:avLst/>
              <a:gdLst/>
              <a:ahLst/>
              <a:cxnLst/>
              <a:rect l="l" t="t" r="r" b="b"/>
              <a:pathLst>
                <a:path w="406400" h="2339487">
                  <a:moveTo>
                    <a:pt x="203200" y="0"/>
                  </a:moveTo>
                  <a:lnTo>
                    <a:pt x="0" y="0"/>
                  </a:lnTo>
                  <a:lnTo>
                    <a:pt x="203200" y="2339487"/>
                  </a:lnTo>
                  <a:lnTo>
                    <a:pt x="406400" y="2339487"/>
                  </a:lnTo>
                  <a:lnTo>
                    <a:pt x="203200" y="0"/>
                  </a:lnTo>
                  <a:close/>
                </a:path>
              </a:pathLst>
            </a:custGeom>
            <a:blipFill>
              <a:blip r:embed="rId4"/>
              <a:stretch>
                <a:fillRect l="-449295" r="-314736"/>
              </a:stretch>
            </a:blipFill>
          </p:spPr>
          <p:txBody>
            <a:bodyPr/>
            <a:lstStyle/>
            <a:p>
              <a:endParaRPr lang="en-US"/>
            </a:p>
          </p:txBody>
        </p:sp>
      </p:grpSp>
      <p:sp>
        <p:nvSpPr>
          <p:cNvPr id="17" name="Freeform 17"/>
          <p:cNvSpPr/>
          <p:nvPr/>
        </p:nvSpPr>
        <p:spPr>
          <a:xfrm>
            <a:off x="7358610" y="2914326"/>
            <a:ext cx="10627986" cy="3905172"/>
          </a:xfrm>
          <a:custGeom>
            <a:avLst/>
            <a:gdLst/>
            <a:ahLst/>
            <a:cxnLst/>
            <a:rect l="l" t="t" r="r" b="b"/>
            <a:pathLst>
              <a:path w="10627986" h="3905172">
                <a:moveTo>
                  <a:pt x="0" y="0"/>
                </a:moveTo>
                <a:lnTo>
                  <a:pt x="10627985" y="0"/>
                </a:lnTo>
                <a:lnTo>
                  <a:pt x="10627985" y="3905171"/>
                </a:lnTo>
                <a:lnTo>
                  <a:pt x="0" y="3905171"/>
                </a:lnTo>
                <a:lnTo>
                  <a:pt x="0" y="0"/>
                </a:lnTo>
                <a:close/>
              </a:path>
            </a:pathLst>
          </a:custGeom>
          <a:blipFill>
            <a:blip r:embed="rId7"/>
            <a:stretch>
              <a:fillRect b="-98336"/>
            </a:stretch>
          </a:blipFill>
        </p:spPr>
        <p:txBody>
          <a:bodyPr/>
          <a:lstStyle/>
          <a:p>
            <a:endParaRPr lang="en-US"/>
          </a:p>
        </p:txBody>
      </p:sp>
      <p:sp>
        <p:nvSpPr>
          <p:cNvPr id="18" name="TextBox 18"/>
          <p:cNvSpPr txBox="1"/>
          <p:nvPr/>
        </p:nvSpPr>
        <p:spPr>
          <a:xfrm>
            <a:off x="8199153" y="510621"/>
            <a:ext cx="8699207" cy="2003262"/>
          </a:xfrm>
          <a:prstGeom prst="rect">
            <a:avLst/>
          </a:prstGeom>
        </p:spPr>
        <p:txBody>
          <a:bodyPr lIns="0" tIns="0" rIns="0" bIns="0" rtlCol="0" anchor="t">
            <a:spAutoFit/>
          </a:bodyPr>
          <a:lstStyle/>
          <a:p>
            <a:pPr algn="just">
              <a:lnSpc>
                <a:spcPts val="7466"/>
              </a:lnSpc>
            </a:pPr>
            <a:r>
              <a:rPr lang="en-US" sz="7179">
                <a:solidFill>
                  <a:srgbClr val="000000"/>
                </a:solidFill>
                <a:latin typeface="Horizon"/>
                <a:ea typeface="Horizon"/>
                <a:cs typeface="Horizon"/>
                <a:sym typeface="Horizon"/>
              </a:rPr>
              <a:t>PREDICTIVE MODELING</a:t>
            </a:r>
          </a:p>
        </p:txBody>
      </p:sp>
      <p:sp>
        <p:nvSpPr>
          <p:cNvPr id="19" name="TextBox 19"/>
          <p:cNvSpPr txBox="1"/>
          <p:nvPr/>
        </p:nvSpPr>
        <p:spPr>
          <a:xfrm>
            <a:off x="1059886" y="1971086"/>
            <a:ext cx="3896116" cy="1114171"/>
          </a:xfrm>
          <a:prstGeom prst="rect">
            <a:avLst/>
          </a:prstGeom>
        </p:spPr>
        <p:txBody>
          <a:bodyPr lIns="0" tIns="0" rIns="0" bIns="0" rtlCol="0" anchor="t">
            <a:spAutoFit/>
          </a:bodyPr>
          <a:lstStyle/>
          <a:p>
            <a:pPr algn="ctr">
              <a:lnSpc>
                <a:spcPts val="2911"/>
              </a:lnSpc>
            </a:pPr>
            <a:r>
              <a:rPr lang="en-US" sz="2799" b="1">
                <a:solidFill>
                  <a:srgbClr val="000002"/>
                </a:solidFill>
                <a:latin typeface="TT Interphases Bold"/>
                <a:ea typeface="TT Interphases Bold"/>
                <a:cs typeface="TT Interphases Bold"/>
                <a:sym typeface="TT Interphases Bold"/>
              </a:rPr>
              <a:t>which player in a selected club is most likely to score?</a:t>
            </a:r>
          </a:p>
        </p:txBody>
      </p:sp>
      <p:sp>
        <p:nvSpPr>
          <p:cNvPr id="20" name="TextBox 20"/>
          <p:cNvSpPr txBox="1"/>
          <p:nvPr/>
        </p:nvSpPr>
        <p:spPr>
          <a:xfrm>
            <a:off x="1321561" y="7570401"/>
            <a:ext cx="3525717" cy="1476121"/>
          </a:xfrm>
          <a:prstGeom prst="rect">
            <a:avLst/>
          </a:prstGeom>
        </p:spPr>
        <p:txBody>
          <a:bodyPr lIns="0" tIns="0" rIns="0" bIns="0" rtlCol="0" anchor="t">
            <a:spAutoFit/>
          </a:bodyPr>
          <a:lstStyle/>
          <a:p>
            <a:pPr algn="ctr">
              <a:lnSpc>
                <a:spcPts val="2911"/>
              </a:lnSpc>
            </a:pPr>
            <a:r>
              <a:rPr lang="en-US" sz="2799" b="1">
                <a:solidFill>
                  <a:srgbClr val="000002"/>
                </a:solidFill>
                <a:latin typeface="TT Interphases Bold"/>
                <a:ea typeface="TT Interphases Bold"/>
                <a:cs typeface="TT Interphases Bold"/>
                <a:sym typeface="TT Interphases Bold"/>
              </a:rPr>
              <a:t> how team performance would drop if a key player is unavailable</a:t>
            </a:r>
          </a:p>
        </p:txBody>
      </p:sp>
      <p:sp>
        <p:nvSpPr>
          <p:cNvPr id="21" name="TextBox 21"/>
          <p:cNvSpPr txBox="1"/>
          <p:nvPr/>
        </p:nvSpPr>
        <p:spPr>
          <a:xfrm>
            <a:off x="1017588" y="4368387"/>
            <a:ext cx="3896116" cy="1476121"/>
          </a:xfrm>
          <a:prstGeom prst="rect">
            <a:avLst/>
          </a:prstGeom>
        </p:spPr>
        <p:txBody>
          <a:bodyPr lIns="0" tIns="0" rIns="0" bIns="0" rtlCol="0" anchor="t">
            <a:spAutoFit/>
          </a:bodyPr>
          <a:lstStyle/>
          <a:p>
            <a:pPr algn="ctr">
              <a:lnSpc>
                <a:spcPts val="2911"/>
              </a:lnSpc>
            </a:pPr>
            <a:r>
              <a:rPr lang="en-US" sz="2799" b="1">
                <a:solidFill>
                  <a:srgbClr val="000002"/>
                </a:solidFill>
                <a:latin typeface="TT Interphases Bold"/>
                <a:ea typeface="TT Interphases Bold"/>
                <a:cs typeface="TT Interphases Bold"/>
                <a:sym typeface="TT Interphases Bold"/>
              </a:rPr>
              <a:t>It predicts which bench players could have a strong impact if given more minutes</a:t>
            </a:r>
          </a:p>
        </p:txBody>
      </p:sp>
      <p:sp>
        <p:nvSpPr>
          <p:cNvPr id="22" name="TextBox 22"/>
          <p:cNvSpPr txBox="1"/>
          <p:nvPr/>
        </p:nvSpPr>
        <p:spPr>
          <a:xfrm>
            <a:off x="7362292" y="7309400"/>
            <a:ext cx="10745387" cy="1549443"/>
          </a:xfrm>
          <a:prstGeom prst="rect">
            <a:avLst/>
          </a:prstGeom>
        </p:spPr>
        <p:txBody>
          <a:bodyPr lIns="0" tIns="0" rIns="0" bIns="0" rtlCol="0" anchor="t">
            <a:spAutoFit/>
          </a:bodyPr>
          <a:lstStyle/>
          <a:p>
            <a:pPr algn="just">
              <a:lnSpc>
                <a:spcPts val="4112"/>
              </a:lnSpc>
              <a:spcBef>
                <a:spcPct val="0"/>
              </a:spcBef>
            </a:pPr>
            <a:r>
              <a:rPr lang="en-US" sz="2937">
                <a:solidFill>
                  <a:srgbClr val="000002"/>
                </a:solidFill>
                <a:latin typeface="TT Interphases"/>
                <a:ea typeface="TT Interphases"/>
                <a:cs typeface="TT Interphases"/>
                <a:sym typeface="TT Interphases"/>
              </a:rPr>
              <a:t>This system will predict the number of goals expected for each player and so the number of goals expected per team in next matches  by using the cumulative function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289801" flipV="1">
            <a:off x="2670587" y="3219193"/>
            <a:ext cx="6477323" cy="2767584"/>
          </a:xfrm>
          <a:custGeom>
            <a:avLst/>
            <a:gdLst/>
            <a:ahLst/>
            <a:cxnLst/>
            <a:rect l="l" t="t" r="r" b="b"/>
            <a:pathLst>
              <a:path w="6477323" h="2767584">
                <a:moveTo>
                  <a:pt x="0" y="2767584"/>
                </a:moveTo>
                <a:lnTo>
                  <a:pt x="6477324" y="2767584"/>
                </a:lnTo>
                <a:lnTo>
                  <a:pt x="6477324" y="0"/>
                </a:lnTo>
                <a:lnTo>
                  <a:pt x="0" y="0"/>
                </a:lnTo>
                <a:lnTo>
                  <a:pt x="0" y="276758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6168838" cy="10287000"/>
            <a:chOff x="0" y="0"/>
            <a:chExt cx="1402927" cy="2339487"/>
          </a:xfrm>
        </p:grpSpPr>
        <p:sp>
          <p:nvSpPr>
            <p:cNvPr id="4" name="Freeform 4"/>
            <p:cNvSpPr/>
            <p:nvPr/>
          </p:nvSpPr>
          <p:spPr>
            <a:xfrm>
              <a:off x="0" y="0"/>
              <a:ext cx="1402927" cy="2339487"/>
            </a:xfrm>
            <a:custGeom>
              <a:avLst/>
              <a:gdLst/>
              <a:ahLst/>
              <a:cxnLst/>
              <a:rect l="l" t="t" r="r" b="b"/>
              <a:pathLst>
                <a:path w="1402927" h="2339487">
                  <a:moveTo>
                    <a:pt x="1199727" y="0"/>
                  </a:moveTo>
                  <a:lnTo>
                    <a:pt x="0" y="0"/>
                  </a:lnTo>
                  <a:lnTo>
                    <a:pt x="203200" y="2339487"/>
                  </a:lnTo>
                  <a:lnTo>
                    <a:pt x="1402927" y="2339487"/>
                  </a:lnTo>
                  <a:lnTo>
                    <a:pt x="1199727" y="0"/>
                  </a:lnTo>
                  <a:close/>
                </a:path>
              </a:pathLst>
            </a:custGeom>
            <a:blipFill>
              <a:blip r:embed="rId4"/>
              <a:stretch>
                <a:fillRect l="-39663" r="-110629"/>
              </a:stretch>
            </a:blipFill>
          </p:spPr>
          <p:txBody>
            <a:bodyPr/>
            <a:lstStyle/>
            <a:p>
              <a:endParaRPr lang="en-US"/>
            </a:p>
          </p:txBody>
        </p:sp>
      </p:grpSp>
      <p:sp>
        <p:nvSpPr>
          <p:cNvPr id="5" name="Freeform 5"/>
          <p:cNvSpPr/>
          <p:nvPr/>
        </p:nvSpPr>
        <p:spPr>
          <a:xfrm>
            <a:off x="8736694" y="817773"/>
            <a:ext cx="8784320" cy="2874868"/>
          </a:xfrm>
          <a:custGeom>
            <a:avLst/>
            <a:gdLst/>
            <a:ahLst/>
            <a:cxnLst/>
            <a:rect l="l" t="t" r="r" b="b"/>
            <a:pathLst>
              <a:path w="8784320" h="2874868">
                <a:moveTo>
                  <a:pt x="0" y="0"/>
                </a:moveTo>
                <a:lnTo>
                  <a:pt x="8784320" y="0"/>
                </a:lnTo>
                <a:lnTo>
                  <a:pt x="8784320" y="2874869"/>
                </a:lnTo>
                <a:lnTo>
                  <a:pt x="0" y="28748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715450" y="1592692"/>
            <a:ext cx="4579765" cy="1842383"/>
            <a:chOff x="0" y="0"/>
            <a:chExt cx="6241591" cy="2510915"/>
          </a:xfrm>
        </p:grpSpPr>
        <p:sp>
          <p:nvSpPr>
            <p:cNvPr id="7" name="Freeform 7"/>
            <p:cNvSpPr/>
            <p:nvPr/>
          </p:nvSpPr>
          <p:spPr>
            <a:xfrm>
              <a:off x="0" y="0"/>
              <a:ext cx="6241591" cy="2510915"/>
            </a:xfrm>
            <a:custGeom>
              <a:avLst/>
              <a:gdLst/>
              <a:ahLst/>
              <a:cxnLst/>
              <a:rect l="l" t="t" r="r" b="b"/>
              <a:pathLst>
                <a:path w="6241591" h="2510915">
                  <a:moveTo>
                    <a:pt x="6038391" y="0"/>
                  </a:moveTo>
                  <a:lnTo>
                    <a:pt x="0" y="0"/>
                  </a:lnTo>
                  <a:lnTo>
                    <a:pt x="203200" y="2510915"/>
                  </a:lnTo>
                  <a:lnTo>
                    <a:pt x="6241591" y="2510915"/>
                  </a:lnTo>
                  <a:lnTo>
                    <a:pt x="6038391" y="0"/>
                  </a:lnTo>
                  <a:close/>
                </a:path>
              </a:pathLst>
            </a:custGeom>
            <a:solidFill>
              <a:srgbClr val="FFFFFF"/>
            </a:solidFill>
          </p:spPr>
          <p:txBody>
            <a:bodyPr/>
            <a:lstStyle/>
            <a:p>
              <a:endParaRPr lang="en-US"/>
            </a:p>
          </p:txBody>
        </p:sp>
        <p:sp>
          <p:nvSpPr>
            <p:cNvPr id="8" name="TextBox 8"/>
            <p:cNvSpPr txBox="1"/>
            <p:nvPr/>
          </p:nvSpPr>
          <p:spPr>
            <a:xfrm>
              <a:off x="101600" y="-38100"/>
              <a:ext cx="6038391" cy="254901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32389" y="4170969"/>
            <a:ext cx="4266516" cy="1842383"/>
            <a:chOff x="0" y="0"/>
            <a:chExt cx="5814675" cy="2510915"/>
          </a:xfrm>
        </p:grpSpPr>
        <p:sp>
          <p:nvSpPr>
            <p:cNvPr id="10" name="Freeform 10"/>
            <p:cNvSpPr/>
            <p:nvPr/>
          </p:nvSpPr>
          <p:spPr>
            <a:xfrm>
              <a:off x="0" y="0"/>
              <a:ext cx="5814675" cy="2510915"/>
            </a:xfrm>
            <a:custGeom>
              <a:avLst/>
              <a:gdLst/>
              <a:ahLst/>
              <a:cxnLst/>
              <a:rect l="l" t="t" r="r" b="b"/>
              <a:pathLst>
                <a:path w="5814675" h="2510915">
                  <a:moveTo>
                    <a:pt x="5611475" y="0"/>
                  </a:moveTo>
                  <a:lnTo>
                    <a:pt x="0" y="0"/>
                  </a:lnTo>
                  <a:lnTo>
                    <a:pt x="203200" y="2510915"/>
                  </a:lnTo>
                  <a:lnTo>
                    <a:pt x="5814675" y="2510915"/>
                  </a:lnTo>
                  <a:lnTo>
                    <a:pt x="5611475" y="0"/>
                  </a:lnTo>
                  <a:close/>
                </a:path>
              </a:pathLst>
            </a:custGeom>
            <a:solidFill>
              <a:srgbClr val="FFFFFF"/>
            </a:solidFill>
          </p:spPr>
          <p:txBody>
            <a:bodyPr/>
            <a:lstStyle/>
            <a:p>
              <a:endParaRPr lang="en-US"/>
            </a:p>
          </p:txBody>
        </p:sp>
        <p:sp>
          <p:nvSpPr>
            <p:cNvPr id="11" name="TextBox 11"/>
            <p:cNvSpPr txBox="1"/>
            <p:nvPr/>
          </p:nvSpPr>
          <p:spPr>
            <a:xfrm>
              <a:off x="101600" y="-38100"/>
              <a:ext cx="5611475" cy="2549015"/>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28700" y="7354107"/>
            <a:ext cx="4266516" cy="1842383"/>
            <a:chOff x="0" y="0"/>
            <a:chExt cx="5814675" cy="2510915"/>
          </a:xfrm>
        </p:grpSpPr>
        <p:sp>
          <p:nvSpPr>
            <p:cNvPr id="13" name="Freeform 13"/>
            <p:cNvSpPr/>
            <p:nvPr/>
          </p:nvSpPr>
          <p:spPr>
            <a:xfrm>
              <a:off x="0" y="0"/>
              <a:ext cx="5814675" cy="2510915"/>
            </a:xfrm>
            <a:custGeom>
              <a:avLst/>
              <a:gdLst/>
              <a:ahLst/>
              <a:cxnLst/>
              <a:rect l="l" t="t" r="r" b="b"/>
              <a:pathLst>
                <a:path w="5814675" h="2510915">
                  <a:moveTo>
                    <a:pt x="5611475" y="0"/>
                  </a:moveTo>
                  <a:lnTo>
                    <a:pt x="0" y="0"/>
                  </a:lnTo>
                  <a:lnTo>
                    <a:pt x="203200" y="2510915"/>
                  </a:lnTo>
                  <a:lnTo>
                    <a:pt x="5814675" y="2510915"/>
                  </a:lnTo>
                  <a:lnTo>
                    <a:pt x="5611475" y="0"/>
                  </a:lnTo>
                  <a:close/>
                </a:path>
              </a:pathLst>
            </a:custGeom>
            <a:solidFill>
              <a:srgbClr val="FFFFFF"/>
            </a:solidFill>
          </p:spPr>
          <p:txBody>
            <a:bodyPr/>
            <a:lstStyle/>
            <a:p>
              <a:endParaRPr lang="en-US"/>
            </a:p>
          </p:txBody>
        </p:sp>
        <p:sp>
          <p:nvSpPr>
            <p:cNvPr id="14" name="TextBox 14"/>
            <p:cNvSpPr txBox="1"/>
            <p:nvPr/>
          </p:nvSpPr>
          <p:spPr>
            <a:xfrm>
              <a:off x="101600" y="-38100"/>
              <a:ext cx="5611475" cy="2549015"/>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5571621" y="0"/>
            <a:ext cx="1786989" cy="10287000"/>
            <a:chOff x="0" y="0"/>
            <a:chExt cx="406400" cy="2339487"/>
          </a:xfrm>
        </p:grpSpPr>
        <p:sp>
          <p:nvSpPr>
            <p:cNvPr id="16" name="Freeform 16"/>
            <p:cNvSpPr/>
            <p:nvPr/>
          </p:nvSpPr>
          <p:spPr>
            <a:xfrm>
              <a:off x="0" y="0"/>
              <a:ext cx="406400" cy="2339487"/>
            </a:xfrm>
            <a:custGeom>
              <a:avLst/>
              <a:gdLst/>
              <a:ahLst/>
              <a:cxnLst/>
              <a:rect l="l" t="t" r="r" b="b"/>
              <a:pathLst>
                <a:path w="406400" h="2339487">
                  <a:moveTo>
                    <a:pt x="203200" y="0"/>
                  </a:moveTo>
                  <a:lnTo>
                    <a:pt x="0" y="0"/>
                  </a:lnTo>
                  <a:lnTo>
                    <a:pt x="203200" y="2339487"/>
                  </a:lnTo>
                  <a:lnTo>
                    <a:pt x="406400" y="2339487"/>
                  </a:lnTo>
                  <a:lnTo>
                    <a:pt x="203200" y="0"/>
                  </a:lnTo>
                  <a:close/>
                </a:path>
              </a:pathLst>
            </a:custGeom>
            <a:blipFill>
              <a:blip r:embed="rId4"/>
              <a:stretch>
                <a:fillRect l="-449295" r="-314736"/>
              </a:stretch>
            </a:blipFill>
          </p:spPr>
          <p:txBody>
            <a:bodyPr/>
            <a:lstStyle/>
            <a:p>
              <a:endParaRPr lang="en-US"/>
            </a:p>
          </p:txBody>
        </p:sp>
      </p:grpSp>
      <p:sp>
        <p:nvSpPr>
          <p:cNvPr id="17" name="Freeform 17"/>
          <p:cNvSpPr/>
          <p:nvPr/>
        </p:nvSpPr>
        <p:spPr>
          <a:xfrm>
            <a:off x="7358610" y="1734345"/>
            <a:ext cx="10293994" cy="1329254"/>
          </a:xfrm>
          <a:custGeom>
            <a:avLst/>
            <a:gdLst/>
            <a:ahLst/>
            <a:cxnLst/>
            <a:rect l="l" t="t" r="r" b="b"/>
            <a:pathLst>
              <a:path w="10293994" h="1329254">
                <a:moveTo>
                  <a:pt x="0" y="0"/>
                </a:moveTo>
                <a:lnTo>
                  <a:pt x="10293994" y="0"/>
                </a:lnTo>
                <a:lnTo>
                  <a:pt x="10293994" y="1329255"/>
                </a:lnTo>
                <a:lnTo>
                  <a:pt x="0" y="1329255"/>
                </a:lnTo>
                <a:lnTo>
                  <a:pt x="0" y="0"/>
                </a:lnTo>
                <a:close/>
              </a:path>
            </a:pathLst>
          </a:custGeom>
          <a:blipFill>
            <a:blip r:embed="rId7"/>
            <a:stretch>
              <a:fillRect/>
            </a:stretch>
          </a:blipFill>
        </p:spPr>
        <p:txBody>
          <a:bodyPr/>
          <a:lstStyle/>
          <a:p>
            <a:endParaRPr lang="en-US"/>
          </a:p>
        </p:txBody>
      </p:sp>
      <p:sp>
        <p:nvSpPr>
          <p:cNvPr id="18" name="Freeform 18"/>
          <p:cNvSpPr/>
          <p:nvPr/>
        </p:nvSpPr>
        <p:spPr>
          <a:xfrm>
            <a:off x="7358610" y="3319229"/>
            <a:ext cx="10754727" cy="1283756"/>
          </a:xfrm>
          <a:custGeom>
            <a:avLst/>
            <a:gdLst/>
            <a:ahLst/>
            <a:cxnLst/>
            <a:rect l="l" t="t" r="r" b="b"/>
            <a:pathLst>
              <a:path w="10754727" h="1283756">
                <a:moveTo>
                  <a:pt x="0" y="0"/>
                </a:moveTo>
                <a:lnTo>
                  <a:pt x="10754727" y="0"/>
                </a:lnTo>
                <a:lnTo>
                  <a:pt x="10754727" y="1283756"/>
                </a:lnTo>
                <a:lnTo>
                  <a:pt x="0" y="1283756"/>
                </a:lnTo>
                <a:lnTo>
                  <a:pt x="0" y="0"/>
                </a:lnTo>
                <a:close/>
              </a:path>
            </a:pathLst>
          </a:custGeom>
          <a:blipFill>
            <a:blip r:embed="rId8"/>
            <a:stretch>
              <a:fillRect/>
            </a:stretch>
          </a:blipFill>
        </p:spPr>
        <p:txBody>
          <a:bodyPr/>
          <a:lstStyle/>
          <a:p>
            <a:endParaRPr lang="en-US"/>
          </a:p>
        </p:txBody>
      </p:sp>
      <p:sp>
        <p:nvSpPr>
          <p:cNvPr id="19" name="Freeform 19"/>
          <p:cNvSpPr/>
          <p:nvPr/>
        </p:nvSpPr>
        <p:spPr>
          <a:xfrm>
            <a:off x="7634835" y="5092160"/>
            <a:ext cx="6831643" cy="5053820"/>
          </a:xfrm>
          <a:custGeom>
            <a:avLst/>
            <a:gdLst/>
            <a:ahLst/>
            <a:cxnLst/>
            <a:rect l="l" t="t" r="r" b="b"/>
            <a:pathLst>
              <a:path w="6831643" h="5053820">
                <a:moveTo>
                  <a:pt x="0" y="0"/>
                </a:moveTo>
                <a:lnTo>
                  <a:pt x="6831643" y="0"/>
                </a:lnTo>
                <a:lnTo>
                  <a:pt x="6831643" y="5053820"/>
                </a:lnTo>
                <a:lnTo>
                  <a:pt x="0" y="5053820"/>
                </a:lnTo>
                <a:lnTo>
                  <a:pt x="0" y="0"/>
                </a:lnTo>
                <a:close/>
              </a:path>
            </a:pathLst>
          </a:custGeom>
          <a:blipFill>
            <a:blip r:embed="rId9"/>
            <a:stretch>
              <a:fillRect r="-24966"/>
            </a:stretch>
          </a:blipFill>
        </p:spPr>
        <p:txBody>
          <a:bodyPr/>
          <a:lstStyle/>
          <a:p>
            <a:endParaRPr lang="en-US"/>
          </a:p>
        </p:txBody>
      </p:sp>
      <p:sp>
        <p:nvSpPr>
          <p:cNvPr id="20" name="TextBox 20"/>
          <p:cNvSpPr txBox="1"/>
          <p:nvPr/>
        </p:nvSpPr>
        <p:spPr>
          <a:xfrm>
            <a:off x="7142078" y="301917"/>
            <a:ext cx="10117222" cy="1060287"/>
          </a:xfrm>
          <a:prstGeom prst="rect">
            <a:avLst/>
          </a:prstGeom>
        </p:spPr>
        <p:txBody>
          <a:bodyPr lIns="0" tIns="0" rIns="0" bIns="0" rtlCol="0" anchor="t">
            <a:spAutoFit/>
          </a:bodyPr>
          <a:lstStyle/>
          <a:p>
            <a:pPr algn="just">
              <a:lnSpc>
                <a:spcPts val="7466"/>
              </a:lnSpc>
            </a:pPr>
            <a:r>
              <a:rPr lang="en-US" sz="7179">
                <a:solidFill>
                  <a:srgbClr val="000000"/>
                </a:solidFill>
                <a:latin typeface="Horizon"/>
                <a:ea typeface="Horizon"/>
                <a:cs typeface="Horizon"/>
                <a:sym typeface="Horizon"/>
              </a:rPr>
              <a:t>PROJECTIONS</a:t>
            </a:r>
          </a:p>
        </p:txBody>
      </p:sp>
      <p:sp>
        <p:nvSpPr>
          <p:cNvPr id="21" name="TextBox 21"/>
          <p:cNvSpPr txBox="1"/>
          <p:nvPr/>
        </p:nvSpPr>
        <p:spPr>
          <a:xfrm>
            <a:off x="832389" y="1762920"/>
            <a:ext cx="3896116" cy="1476121"/>
          </a:xfrm>
          <a:prstGeom prst="rect">
            <a:avLst/>
          </a:prstGeom>
        </p:spPr>
        <p:txBody>
          <a:bodyPr lIns="0" tIns="0" rIns="0" bIns="0" rtlCol="0" anchor="t">
            <a:spAutoFit/>
          </a:bodyPr>
          <a:lstStyle/>
          <a:p>
            <a:pPr algn="ctr">
              <a:lnSpc>
                <a:spcPts val="2911"/>
              </a:lnSpc>
            </a:pPr>
            <a:r>
              <a:rPr lang="en-US" sz="2799" b="1">
                <a:solidFill>
                  <a:srgbClr val="000002"/>
                </a:solidFill>
                <a:latin typeface="TT Interphases Bold"/>
                <a:ea typeface="TT Interphases Bold"/>
                <a:cs typeface="TT Interphases Bold"/>
                <a:sym typeface="TT Interphases Bold"/>
              </a:rPr>
              <a:t> forecasts the number of goals and assists expected in the next 5 matches.</a:t>
            </a:r>
          </a:p>
        </p:txBody>
      </p:sp>
      <p:sp>
        <p:nvSpPr>
          <p:cNvPr id="22" name="TextBox 22"/>
          <p:cNvSpPr txBox="1"/>
          <p:nvPr/>
        </p:nvSpPr>
        <p:spPr>
          <a:xfrm>
            <a:off x="1321561" y="7570401"/>
            <a:ext cx="3525717" cy="1476121"/>
          </a:xfrm>
          <a:prstGeom prst="rect">
            <a:avLst/>
          </a:prstGeom>
        </p:spPr>
        <p:txBody>
          <a:bodyPr lIns="0" tIns="0" rIns="0" bIns="0" rtlCol="0" anchor="t">
            <a:spAutoFit/>
          </a:bodyPr>
          <a:lstStyle/>
          <a:p>
            <a:pPr algn="ctr">
              <a:lnSpc>
                <a:spcPts val="2911"/>
              </a:lnSpc>
            </a:pPr>
            <a:r>
              <a:rPr lang="en-US" sz="2799" b="1">
                <a:solidFill>
                  <a:srgbClr val="000002"/>
                </a:solidFill>
                <a:latin typeface="TT Interphases Bold"/>
                <a:ea typeface="TT Interphases Bold"/>
                <a:cs typeface="TT Interphases Bold"/>
                <a:sym typeface="TT Interphases Bold"/>
              </a:rPr>
              <a:t>combined offensive contribution for an entire team across future matches</a:t>
            </a:r>
          </a:p>
        </p:txBody>
      </p:sp>
      <p:sp>
        <p:nvSpPr>
          <p:cNvPr id="23" name="TextBox 23"/>
          <p:cNvSpPr txBox="1"/>
          <p:nvPr/>
        </p:nvSpPr>
        <p:spPr>
          <a:xfrm>
            <a:off x="1017588" y="4368387"/>
            <a:ext cx="3896116" cy="1114171"/>
          </a:xfrm>
          <a:prstGeom prst="rect">
            <a:avLst/>
          </a:prstGeom>
        </p:spPr>
        <p:txBody>
          <a:bodyPr lIns="0" tIns="0" rIns="0" bIns="0" rtlCol="0" anchor="t">
            <a:spAutoFit/>
          </a:bodyPr>
          <a:lstStyle/>
          <a:p>
            <a:pPr algn="ctr">
              <a:lnSpc>
                <a:spcPts val="2911"/>
              </a:lnSpc>
            </a:pPr>
            <a:r>
              <a:rPr lang="en-US" sz="2799" b="1">
                <a:solidFill>
                  <a:srgbClr val="000002"/>
                </a:solidFill>
                <a:latin typeface="TT Interphases Bold"/>
                <a:ea typeface="TT Interphases Bold"/>
                <a:cs typeface="TT Interphases Bold"/>
                <a:sym typeface="TT Interphases Bold"/>
              </a:rPr>
              <a:t>The system simulates match results between two clubs</a:t>
            </a:r>
          </a:p>
        </p:txBody>
      </p:sp>
      <p:sp>
        <p:nvSpPr>
          <p:cNvPr id="24" name="AutoShape 24"/>
          <p:cNvSpPr/>
          <p:nvPr/>
        </p:nvSpPr>
        <p:spPr>
          <a:xfrm flipV="1">
            <a:off x="4728505" y="2398973"/>
            <a:ext cx="2630105" cy="87721"/>
          </a:xfrm>
          <a:prstGeom prst="line">
            <a:avLst/>
          </a:prstGeom>
          <a:ln w="190500" cap="flat">
            <a:solidFill>
              <a:srgbClr val="FDFD0E"/>
            </a:solidFill>
            <a:prstDash val="solid"/>
            <a:headEnd type="none" w="sm" len="sm"/>
            <a:tailEnd type="none" w="sm" len="sm"/>
          </a:ln>
        </p:spPr>
        <p:txBody>
          <a:bodyPr/>
          <a:lstStyle/>
          <a:p>
            <a:endParaRPr lang="en-US"/>
          </a:p>
        </p:txBody>
      </p:sp>
      <p:sp>
        <p:nvSpPr>
          <p:cNvPr id="25" name="AutoShape 25"/>
          <p:cNvSpPr/>
          <p:nvPr/>
        </p:nvSpPr>
        <p:spPr>
          <a:xfrm flipV="1">
            <a:off x="4995507" y="3755939"/>
            <a:ext cx="2418670" cy="1228197"/>
          </a:xfrm>
          <a:prstGeom prst="line">
            <a:avLst/>
          </a:prstGeom>
          <a:ln w="161925" cap="flat">
            <a:solidFill>
              <a:srgbClr val="FDFD0E"/>
            </a:solidFill>
            <a:prstDash val="solid"/>
            <a:headEnd type="none" w="sm" len="sm"/>
            <a:tailEnd type="none" w="sm" len="sm"/>
          </a:ln>
        </p:spPr>
        <p:txBody>
          <a:bodyPr/>
          <a:lstStyle/>
          <a:p>
            <a:endParaRPr lang="en-US"/>
          </a:p>
        </p:txBody>
      </p:sp>
      <p:sp>
        <p:nvSpPr>
          <p:cNvPr id="26" name="AutoShape 26"/>
          <p:cNvSpPr/>
          <p:nvPr/>
        </p:nvSpPr>
        <p:spPr>
          <a:xfrm flipV="1">
            <a:off x="4877029" y="7619070"/>
            <a:ext cx="2831183" cy="594142"/>
          </a:xfrm>
          <a:prstGeom prst="line">
            <a:avLst/>
          </a:prstGeom>
          <a:ln w="161925" cap="flat">
            <a:solidFill>
              <a:srgbClr val="FDFD0E"/>
            </a:solidFill>
            <a:prstDash val="solid"/>
            <a:headEnd type="none" w="sm" len="sm"/>
            <a:tailEnd type="none" w="sm" len="sm"/>
          </a:ln>
        </p:spPr>
        <p:txBody>
          <a:bodyPr/>
          <a:lstStyle/>
          <a:p>
            <a:endParaRPr lang="en-US"/>
          </a:p>
        </p:txBody>
      </p:sp>
      <p:sp>
        <p:nvSpPr>
          <p:cNvPr id="27" name="TextBox 27"/>
          <p:cNvSpPr txBox="1"/>
          <p:nvPr/>
        </p:nvSpPr>
        <p:spPr>
          <a:xfrm>
            <a:off x="14742703" y="5541857"/>
            <a:ext cx="3370634" cy="4097277"/>
          </a:xfrm>
          <a:prstGeom prst="rect">
            <a:avLst/>
          </a:prstGeom>
        </p:spPr>
        <p:txBody>
          <a:bodyPr lIns="0" tIns="0" rIns="0" bIns="0" rtlCol="0" anchor="t">
            <a:spAutoFit/>
          </a:bodyPr>
          <a:lstStyle/>
          <a:p>
            <a:pPr algn="l">
              <a:lnSpc>
                <a:spcPts val="4115"/>
              </a:lnSpc>
              <a:spcBef>
                <a:spcPct val="0"/>
              </a:spcBef>
            </a:pPr>
            <a:r>
              <a:rPr lang="en-US" sz="2939">
                <a:solidFill>
                  <a:srgbClr val="000002"/>
                </a:solidFill>
                <a:latin typeface="TT Interphases"/>
                <a:ea typeface="TT Interphases"/>
                <a:cs typeface="TT Interphases"/>
                <a:sym typeface="TT Interphases"/>
              </a:rPr>
              <a:t>This chart shows the expected goals per player in next match and the cumulative one shows the expected goals for team in next match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9398961" flipV="1">
            <a:off x="8326039" y="3513654"/>
            <a:ext cx="4523314" cy="1932689"/>
          </a:xfrm>
          <a:custGeom>
            <a:avLst/>
            <a:gdLst/>
            <a:ahLst/>
            <a:cxnLst/>
            <a:rect l="l" t="t" r="r" b="b"/>
            <a:pathLst>
              <a:path w="4523314" h="1932689">
                <a:moveTo>
                  <a:pt x="0" y="1932689"/>
                </a:moveTo>
                <a:lnTo>
                  <a:pt x="4523315" y="1932689"/>
                </a:lnTo>
                <a:lnTo>
                  <a:pt x="4523315" y="0"/>
                </a:lnTo>
                <a:lnTo>
                  <a:pt x="0" y="0"/>
                </a:lnTo>
                <a:lnTo>
                  <a:pt x="0" y="193268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31510" y="1783011"/>
            <a:ext cx="7315200" cy="2394065"/>
          </a:xfrm>
          <a:custGeom>
            <a:avLst/>
            <a:gdLst/>
            <a:ahLst/>
            <a:cxnLst/>
            <a:rect l="l" t="t" r="r" b="b"/>
            <a:pathLst>
              <a:path w="7315200" h="2394065">
                <a:moveTo>
                  <a:pt x="0" y="0"/>
                </a:moveTo>
                <a:lnTo>
                  <a:pt x="7315200" y="0"/>
                </a:lnTo>
                <a:lnTo>
                  <a:pt x="7315200" y="2394066"/>
                </a:lnTo>
                <a:lnTo>
                  <a:pt x="0" y="2394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3651" y="673057"/>
            <a:ext cx="11913957" cy="1632795"/>
          </a:xfrm>
          <a:prstGeom prst="rect">
            <a:avLst/>
          </a:prstGeom>
        </p:spPr>
        <p:txBody>
          <a:bodyPr lIns="0" tIns="0" rIns="0" bIns="0" rtlCol="0" anchor="t">
            <a:spAutoFit/>
          </a:bodyPr>
          <a:lstStyle/>
          <a:p>
            <a:pPr algn="l">
              <a:lnSpc>
                <a:spcPts val="6019"/>
              </a:lnSpc>
            </a:pPr>
            <a:r>
              <a:rPr lang="en-US" sz="5787">
                <a:solidFill>
                  <a:srgbClr val="000000"/>
                </a:solidFill>
                <a:latin typeface="Horizon"/>
                <a:ea typeface="Horizon"/>
                <a:cs typeface="Horizon"/>
                <a:sym typeface="Horizon"/>
              </a:rPr>
              <a:t> PRESCRIPTIVE RECOMMENDATIONS</a:t>
            </a:r>
          </a:p>
        </p:txBody>
      </p:sp>
      <p:grpSp>
        <p:nvGrpSpPr>
          <p:cNvPr id="5" name="Group 5"/>
          <p:cNvGrpSpPr/>
          <p:nvPr/>
        </p:nvGrpSpPr>
        <p:grpSpPr>
          <a:xfrm>
            <a:off x="14618608" y="3949045"/>
            <a:ext cx="3086100" cy="2314575"/>
            <a:chOff x="0" y="0"/>
            <a:chExt cx="812800" cy="609600"/>
          </a:xfrm>
        </p:grpSpPr>
        <p:sp>
          <p:nvSpPr>
            <p:cNvPr id="6" name="Freeform 6"/>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000000"/>
            </a:solidFill>
          </p:spPr>
          <p:txBody>
            <a:bodyPr/>
            <a:lstStyle/>
            <a:p>
              <a:endParaRPr lang="en-US"/>
            </a:p>
          </p:txBody>
        </p:sp>
        <p:sp>
          <p:nvSpPr>
            <p:cNvPr id="7" name="TextBox 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776008" y="1028700"/>
            <a:ext cx="6167989" cy="4625992"/>
            <a:chOff x="0" y="0"/>
            <a:chExt cx="812800" cy="609600"/>
          </a:xfrm>
        </p:grpSpPr>
        <p:sp>
          <p:nvSpPr>
            <p:cNvPr id="9" name="Freeform 9"/>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6"/>
              <a:stretch>
                <a:fillRect l="-6285" r="-6285"/>
              </a:stretch>
            </a:blipFill>
          </p:spPr>
          <p:txBody>
            <a:bodyPr/>
            <a:lstStyle/>
            <a:p>
              <a:endParaRPr lang="en-US"/>
            </a:p>
          </p:txBody>
        </p:sp>
      </p:grpSp>
      <p:sp>
        <p:nvSpPr>
          <p:cNvPr id="10" name="TextBox 10"/>
          <p:cNvSpPr txBox="1"/>
          <p:nvPr/>
        </p:nvSpPr>
        <p:spPr>
          <a:xfrm>
            <a:off x="-735416" y="2417904"/>
            <a:ext cx="4659467" cy="873178"/>
          </a:xfrm>
          <a:prstGeom prst="rect">
            <a:avLst/>
          </a:prstGeom>
        </p:spPr>
        <p:txBody>
          <a:bodyPr lIns="0" tIns="0" rIns="0" bIns="0" rtlCol="0" anchor="t">
            <a:spAutoFit/>
          </a:bodyPr>
          <a:lstStyle/>
          <a:p>
            <a:pPr algn="r">
              <a:lnSpc>
                <a:spcPts val="7189"/>
              </a:lnSpc>
              <a:spcBef>
                <a:spcPct val="0"/>
              </a:spcBef>
            </a:pPr>
            <a:r>
              <a:rPr lang="en-US" sz="5135" b="1">
                <a:solidFill>
                  <a:srgbClr val="000002"/>
                </a:solidFill>
                <a:latin typeface="TT Interphases Bold"/>
                <a:ea typeface="TT Interphases Bold"/>
                <a:cs typeface="TT Interphases Bold"/>
                <a:sym typeface="TT Interphases Bold"/>
              </a:rPr>
              <a:t>1.Bivariate</a:t>
            </a:r>
          </a:p>
        </p:txBody>
      </p:sp>
      <p:sp>
        <p:nvSpPr>
          <p:cNvPr id="11" name="TextBox 11"/>
          <p:cNvSpPr txBox="1"/>
          <p:nvPr/>
        </p:nvSpPr>
        <p:spPr>
          <a:xfrm>
            <a:off x="1594317" y="4079312"/>
            <a:ext cx="11059663" cy="2460739"/>
          </a:xfrm>
          <a:prstGeom prst="rect">
            <a:avLst/>
          </a:prstGeom>
        </p:spPr>
        <p:txBody>
          <a:bodyPr lIns="0" tIns="0" rIns="0" bIns="0" rtlCol="0" anchor="t">
            <a:spAutoFit/>
          </a:bodyPr>
          <a:lstStyle/>
          <a:p>
            <a:pPr marL="619399" lvl="1" indent="-309699" algn="l">
              <a:lnSpc>
                <a:spcPts val="4016"/>
              </a:lnSpc>
              <a:buAutoNum type="arabicPeriod"/>
            </a:pPr>
            <a:r>
              <a:rPr lang="en-US" sz="2868">
                <a:solidFill>
                  <a:srgbClr val="000002"/>
                </a:solidFill>
                <a:latin typeface="TT Interphases"/>
                <a:ea typeface="TT Interphases"/>
                <a:cs typeface="TT Interphases"/>
                <a:sym typeface="TT Interphases"/>
              </a:rPr>
              <a:t>Goalkeeper based on total saves</a:t>
            </a:r>
          </a:p>
          <a:p>
            <a:pPr marL="619399" lvl="1" indent="-309699" algn="l">
              <a:lnSpc>
                <a:spcPts val="4016"/>
              </a:lnSpc>
              <a:buAutoNum type="arabicPeriod"/>
            </a:pPr>
            <a:r>
              <a:rPr lang="en-US" sz="2868">
                <a:solidFill>
                  <a:srgbClr val="000002"/>
                </a:solidFill>
                <a:latin typeface="TT Interphases"/>
                <a:ea typeface="TT Interphases"/>
                <a:cs typeface="TT Interphases"/>
                <a:sym typeface="TT Interphases"/>
              </a:rPr>
              <a:t> Defenders based on total clean sheets </a:t>
            </a:r>
          </a:p>
          <a:p>
            <a:pPr marL="619399" lvl="1" indent="-309699" algn="l">
              <a:lnSpc>
                <a:spcPts val="4016"/>
              </a:lnSpc>
              <a:buAutoNum type="arabicPeriod"/>
            </a:pPr>
            <a:r>
              <a:rPr lang="en-US" sz="2868">
                <a:solidFill>
                  <a:srgbClr val="000002"/>
                </a:solidFill>
                <a:latin typeface="TT Interphases"/>
                <a:ea typeface="TT Interphases"/>
                <a:cs typeface="TT Interphases"/>
                <a:sym typeface="TT Interphases"/>
              </a:rPr>
              <a:t>Central midfielders based on passing accuracy, key passes</a:t>
            </a:r>
          </a:p>
          <a:p>
            <a:pPr marL="619399" lvl="1" indent="-309699" algn="l">
              <a:lnSpc>
                <a:spcPts val="4016"/>
              </a:lnSpc>
              <a:buAutoNum type="arabicPeriod"/>
            </a:pPr>
            <a:r>
              <a:rPr lang="en-US" sz="2868">
                <a:solidFill>
                  <a:srgbClr val="000002"/>
                </a:solidFill>
                <a:latin typeface="TT Interphases"/>
                <a:ea typeface="TT Interphases"/>
                <a:cs typeface="TT Interphases"/>
                <a:sym typeface="TT Interphases"/>
              </a:rPr>
              <a:t>Strikers based on expected goals</a:t>
            </a:r>
          </a:p>
          <a:p>
            <a:pPr marL="619399" lvl="1" indent="-309699" algn="l">
              <a:lnSpc>
                <a:spcPts val="4016"/>
              </a:lnSpc>
              <a:buAutoNum type="arabicPeriod"/>
            </a:pPr>
            <a:r>
              <a:rPr lang="en-US" sz="2868">
                <a:solidFill>
                  <a:srgbClr val="000002"/>
                </a:solidFill>
                <a:latin typeface="TT Interphases"/>
                <a:ea typeface="TT Interphases"/>
                <a:cs typeface="TT Interphases"/>
                <a:sym typeface="TT Interphases"/>
              </a:rPr>
              <a:t>optimal lineups for any selected team</a:t>
            </a:r>
          </a:p>
        </p:txBody>
      </p:sp>
      <p:sp>
        <p:nvSpPr>
          <p:cNvPr id="12" name="TextBox 12"/>
          <p:cNvSpPr txBox="1"/>
          <p:nvPr/>
        </p:nvSpPr>
        <p:spPr>
          <a:xfrm>
            <a:off x="832169" y="3243458"/>
            <a:ext cx="7676479" cy="464209"/>
          </a:xfrm>
          <a:prstGeom prst="rect">
            <a:avLst/>
          </a:prstGeom>
        </p:spPr>
        <p:txBody>
          <a:bodyPr lIns="0" tIns="0" rIns="0" bIns="0" rtlCol="0" anchor="t">
            <a:spAutoFit/>
          </a:bodyPr>
          <a:lstStyle/>
          <a:p>
            <a:pPr marL="588125" lvl="1" indent="-294062" algn="l">
              <a:lnSpc>
                <a:spcPts val="3813"/>
              </a:lnSpc>
              <a:buFont typeface="Arial"/>
              <a:buChar char="•"/>
            </a:pPr>
            <a:r>
              <a:rPr lang="en-US" sz="2724" b="1">
                <a:solidFill>
                  <a:srgbClr val="000002"/>
                </a:solidFill>
                <a:latin typeface="TT Interphases Bold"/>
                <a:ea typeface="TT Interphases Bold"/>
                <a:cs typeface="TT Interphases Bold"/>
                <a:sym typeface="TT Interphases Bold"/>
              </a:rPr>
              <a:t>The system recommends the best starting:</a:t>
            </a:r>
          </a:p>
        </p:txBody>
      </p:sp>
      <p:sp>
        <p:nvSpPr>
          <p:cNvPr id="13" name="TextBox 13"/>
          <p:cNvSpPr txBox="1"/>
          <p:nvPr/>
        </p:nvSpPr>
        <p:spPr>
          <a:xfrm>
            <a:off x="1022363" y="7328281"/>
            <a:ext cx="7296091" cy="1416709"/>
          </a:xfrm>
          <a:prstGeom prst="rect">
            <a:avLst/>
          </a:prstGeom>
        </p:spPr>
        <p:txBody>
          <a:bodyPr lIns="0" tIns="0" rIns="0" bIns="0" rtlCol="0" anchor="t">
            <a:spAutoFit/>
          </a:bodyPr>
          <a:lstStyle/>
          <a:p>
            <a:pPr marL="588125" lvl="1" indent="-294062" algn="l">
              <a:lnSpc>
                <a:spcPts val="3813"/>
              </a:lnSpc>
              <a:buFont typeface="Arial"/>
              <a:buChar char="•"/>
            </a:pPr>
            <a:r>
              <a:rPr lang="en-US" sz="2724" b="1">
                <a:solidFill>
                  <a:srgbClr val="000002"/>
                </a:solidFill>
                <a:latin typeface="TT Interphases Bold"/>
                <a:ea typeface="TT Interphases Bold"/>
                <a:cs typeface="TT Interphases Bold"/>
                <a:sym typeface="TT Interphases Bold"/>
              </a:rPr>
              <a:t>The system recommends the best combination of players in each position from selected match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a:off x="6033102" y="472924"/>
            <a:ext cx="11014679" cy="3604804"/>
          </a:xfrm>
          <a:custGeom>
            <a:avLst/>
            <a:gdLst/>
            <a:ahLst/>
            <a:cxnLst/>
            <a:rect l="l" t="t" r="r" b="b"/>
            <a:pathLst>
              <a:path w="11014679" h="3604804">
                <a:moveTo>
                  <a:pt x="0" y="0"/>
                </a:moveTo>
                <a:lnTo>
                  <a:pt x="11014679" y="0"/>
                </a:lnTo>
                <a:lnTo>
                  <a:pt x="11014679" y="3604804"/>
                </a:lnTo>
                <a:lnTo>
                  <a:pt x="0" y="3604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44920" y="1020723"/>
            <a:ext cx="4773513" cy="4647740"/>
            <a:chOff x="0" y="0"/>
            <a:chExt cx="1257222" cy="1224096"/>
          </a:xfrm>
        </p:grpSpPr>
        <p:sp>
          <p:nvSpPr>
            <p:cNvPr id="4" name="Freeform 4"/>
            <p:cNvSpPr/>
            <p:nvPr/>
          </p:nvSpPr>
          <p:spPr>
            <a:xfrm>
              <a:off x="0" y="0"/>
              <a:ext cx="1257222" cy="1224096"/>
            </a:xfrm>
            <a:custGeom>
              <a:avLst/>
              <a:gdLst/>
              <a:ahLst/>
              <a:cxnLst/>
              <a:rect l="l" t="t" r="r" b="b"/>
              <a:pathLst>
                <a:path w="1257222" h="1224096">
                  <a:moveTo>
                    <a:pt x="203200" y="0"/>
                  </a:moveTo>
                  <a:lnTo>
                    <a:pt x="1257222" y="0"/>
                  </a:lnTo>
                  <a:lnTo>
                    <a:pt x="1054022" y="1224096"/>
                  </a:lnTo>
                  <a:lnTo>
                    <a:pt x="0" y="1224096"/>
                  </a:lnTo>
                  <a:lnTo>
                    <a:pt x="203200" y="0"/>
                  </a:lnTo>
                  <a:close/>
                </a:path>
              </a:pathLst>
            </a:custGeom>
            <a:solidFill>
              <a:srgbClr val="000000"/>
            </a:solidFill>
          </p:spPr>
          <p:txBody>
            <a:bodyPr/>
            <a:lstStyle/>
            <a:p>
              <a:endParaRPr lang="en-US"/>
            </a:p>
          </p:txBody>
        </p:sp>
        <p:sp>
          <p:nvSpPr>
            <p:cNvPr id="5" name="TextBox 5"/>
            <p:cNvSpPr txBox="1"/>
            <p:nvPr/>
          </p:nvSpPr>
          <p:spPr>
            <a:xfrm>
              <a:off x="101600" y="-38100"/>
              <a:ext cx="1054022" cy="126219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58471" y="1028700"/>
            <a:ext cx="6045990" cy="8229600"/>
            <a:chOff x="0" y="0"/>
            <a:chExt cx="702512" cy="956235"/>
          </a:xfrm>
        </p:grpSpPr>
        <p:sp>
          <p:nvSpPr>
            <p:cNvPr id="7" name="Freeform 7"/>
            <p:cNvSpPr/>
            <p:nvPr/>
          </p:nvSpPr>
          <p:spPr>
            <a:xfrm>
              <a:off x="0" y="0"/>
              <a:ext cx="702512" cy="956235"/>
            </a:xfrm>
            <a:custGeom>
              <a:avLst/>
              <a:gdLst/>
              <a:ahLst/>
              <a:cxnLst/>
              <a:rect l="l" t="t" r="r" b="b"/>
              <a:pathLst>
                <a:path w="702512" h="956235">
                  <a:moveTo>
                    <a:pt x="499312" y="0"/>
                  </a:moveTo>
                  <a:lnTo>
                    <a:pt x="0" y="0"/>
                  </a:lnTo>
                  <a:lnTo>
                    <a:pt x="203200" y="956235"/>
                  </a:lnTo>
                  <a:lnTo>
                    <a:pt x="702512" y="956235"/>
                  </a:lnTo>
                  <a:lnTo>
                    <a:pt x="499312" y="0"/>
                  </a:lnTo>
                  <a:close/>
                </a:path>
              </a:pathLst>
            </a:custGeom>
            <a:blipFill>
              <a:blip r:embed="rId4"/>
              <a:stretch>
                <a:fillRect l="-37149" r="-67152"/>
              </a:stretch>
            </a:blipFill>
          </p:spPr>
          <p:txBody>
            <a:bodyPr/>
            <a:lstStyle/>
            <a:p>
              <a:endParaRPr lang="en-US"/>
            </a:p>
          </p:txBody>
        </p:sp>
      </p:grpSp>
      <p:sp>
        <p:nvSpPr>
          <p:cNvPr id="8" name="Freeform 8"/>
          <p:cNvSpPr/>
          <p:nvPr/>
        </p:nvSpPr>
        <p:spPr>
          <a:xfrm>
            <a:off x="4455352" y="3125976"/>
            <a:ext cx="12546834" cy="2542487"/>
          </a:xfrm>
          <a:custGeom>
            <a:avLst/>
            <a:gdLst/>
            <a:ahLst/>
            <a:cxnLst/>
            <a:rect l="l" t="t" r="r" b="b"/>
            <a:pathLst>
              <a:path w="12546834" h="2542487">
                <a:moveTo>
                  <a:pt x="0" y="0"/>
                </a:moveTo>
                <a:lnTo>
                  <a:pt x="12546834" y="0"/>
                </a:lnTo>
                <a:lnTo>
                  <a:pt x="12546834" y="2542487"/>
                </a:lnTo>
                <a:lnTo>
                  <a:pt x="0" y="2542487"/>
                </a:lnTo>
                <a:lnTo>
                  <a:pt x="0" y="0"/>
                </a:lnTo>
                <a:close/>
              </a:path>
            </a:pathLst>
          </a:custGeom>
          <a:blipFill>
            <a:blip r:embed="rId5"/>
            <a:stretch>
              <a:fillRect/>
            </a:stretch>
          </a:blipFill>
        </p:spPr>
        <p:txBody>
          <a:bodyPr/>
          <a:lstStyle/>
          <a:p>
            <a:endParaRPr lang="en-US"/>
          </a:p>
        </p:txBody>
      </p:sp>
      <p:sp>
        <p:nvSpPr>
          <p:cNvPr id="9" name="Freeform 9"/>
          <p:cNvSpPr/>
          <p:nvPr/>
        </p:nvSpPr>
        <p:spPr>
          <a:xfrm>
            <a:off x="4455352" y="6651857"/>
            <a:ext cx="13444343" cy="2606443"/>
          </a:xfrm>
          <a:custGeom>
            <a:avLst/>
            <a:gdLst/>
            <a:ahLst/>
            <a:cxnLst/>
            <a:rect l="l" t="t" r="r" b="b"/>
            <a:pathLst>
              <a:path w="13444343" h="2606443">
                <a:moveTo>
                  <a:pt x="0" y="0"/>
                </a:moveTo>
                <a:lnTo>
                  <a:pt x="13444342" y="0"/>
                </a:lnTo>
                <a:lnTo>
                  <a:pt x="13444342" y="2606443"/>
                </a:lnTo>
                <a:lnTo>
                  <a:pt x="0" y="2606443"/>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4984372" y="526130"/>
            <a:ext cx="11488794" cy="1545855"/>
          </a:xfrm>
          <a:prstGeom prst="rect">
            <a:avLst/>
          </a:prstGeom>
        </p:spPr>
        <p:txBody>
          <a:bodyPr lIns="0" tIns="0" rIns="0" bIns="0" rtlCol="0" anchor="t">
            <a:spAutoFit/>
          </a:bodyPr>
          <a:lstStyle/>
          <a:p>
            <a:pPr algn="l">
              <a:lnSpc>
                <a:spcPts val="5762"/>
              </a:lnSpc>
            </a:pPr>
            <a:r>
              <a:rPr lang="en-US" sz="5541">
                <a:solidFill>
                  <a:srgbClr val="000000"/>
                </a:solidFill>
                <a:latin typeface="Horizon"/>
                <a:ea typeface="Horizon"/>
                <a:cs typeface="Horizon"/>
                <a:sym typeface="Horizon"/>
              </a:rPr>
              <a:t>BIVARIATE </a:t>
            </a:r>
          </a:p>
          <a:p>
            <a:pPr algn="l">
              <a:lnSpc>
                <a:spcPts val="5762"/>
              </a:lnSpc>
            </a:pPr>
            <a:r>
              <a:rPr lang="en-US" sz="5541">
                <a:solidFill>
                  <a:srgbClr val="000000"/>
                </a:solidFill>
                <a:latin typeface="Horizon"/>
                <a:ea typeface="Horizon"/>
                <a:cs typeface="Horizon"/>
                <a:sym typeface="Horizon"/>
              </a:rPr>
              <a:t>RECOMMENDATIONS</a:t>
            </a:r>
          </a:p>
        </p:txBody>
      </p:sp>
      <p:sp>
        <p:nvSpPr>
          <p:cNvPr id="11" name="TextBox 11"/>
          <p:cNvSpPr txBox="1"/>
          <p:nvPr/>
        </p:nvSpPr>
        <p:spPr>
          <a:xfrm>
            <a:off x="4198790" y="2338301"/>
            <a:ext cx="12803396" cy="464209"/>
          </a:xfrm>
          <a:prstGeom prst="rect">
            <a:avLst/>
          </a:prstGeom>
        </p:spPr>
        <p:txBody>
          <a:bodyPr lIns="0" tIns="0" rIns="0" bIns="0" rtlCol="0" anchor="t">
            <a:spAutoFit/>
          </a:bodyPr>
          <a:lstStyle/>
          <a:p>
            <a:pPr marL="588125" lvl="1" indent="-294062" algn="l">
              <a:lnSpc>
                <a:spcPts val="3813"/>
              </a:lnSpc>
              <a:buFont typeface="Arial"/>
              <a:buChar char="•"/>
            </a:pPr>
            <a:r>
              <a:rPr lang="en-US" sz="2724" b="1">
                <a:solidFill>
                  <a:srgbClr val="000002"/>
                </a:solidFill>
                <a:latin typeface="TT Interphases Bold"/>
                <a:ea typeface="TT Interphases Bold"/>
                <a:cs typeface="TT Interphases Bold"/>
                <a:sym typeface="TT Interphases Bold"/>
              </a:rPr>
              <a:t>The system recommends the best optimal lineups for any selected team</a:t>
            </a:r>
          </a:p>
        </p:txBody>
      </p:sp>
      <p:sp>
        <p:nvSpPr>
          <p:cNvPr id="12" name="TextBox 12"/>
          <p:cNvSpPr txBox="1"/>
          <p:nvPr/>
        </p:nvSpPr>
        <p:spPr>
          <a:xfrm>
            <a:off x="4302634" y="5813897"/>
            <a:ext cx="12170531" cy="464209"/>
          </a:xfrm>
          <a:prstGeom prst="rect">
            <a:avLst/>
          </a:prstGeom>
        </p:spPr>
        <p:txBody>
          <a:bodyPr lIns="0" tIns="0" rIns="0" bIns="0" rtlCol="0" anchor="t">
            <a:spAutoFit/>
          </a:bodyPr>
          <a:lstStyle/>
          <a:p>
            <a:pPr marL="588125" lvl="1" indent="-294062" algn="l">
              <a:lnSpc>
                <a:spcPts val="3813"/>
              </a:lnSpc>
              <a:buFont typeface="Arial"/>
              <a:buChar char="•"/>
            </a:pPr>
            <a:r>
              <a:rPr lang="en-US" sz="2724" b="1">
                <a:solidFill>
                  <a:srgbClr val="000002"/>
                </a:solidFill>
                <a:latin typeface="TT Interphases Bold"/>
                <a:ea typeface="TT Interphases Bold"/>
                <a:cs typeface="TT Interphases Bold"/>
                <a:sym typeface="TT Interphases Bold"/>
              </a:rPr>
              <a:t>The system recommends the best mixed lineups from selected match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9398961" flipV="1">
            <a:off x="8326039" y="3513654"/>
            <a:ext cx="4523314" cy="1932689"/>
          </a:xfrm>
          <a:custGeom>
            <a:avLst/>
            <a:gdLst/>
            <a:ahLst/>
            <a:cxnLst/>
            <a:rect l="l" t="t" r="r" b="b"/>
            <a:pathLst>
              <a:path w="4523314" h="1932689">
                <a:moveTo>
                  <a:pt x="0" y="1932689"/>
                </a:moveTo>
                <a:lnTo>
                  <a:pt x="4523315" y="1932689"/>
                </a:lnTo>
                <a:lnTo>
                  <a:pt x="4523315" y="0"/>
                </a:lnTo>
                <a:lnTo>
                  <a:pt x="0" y="0"/>
                </a:lnTo>
                <a:lnTo>
                  <a:pt x="0" y="193268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31510" y="1783011"/>
            <a:ext cx="7315200" cy="2394065"/>
          </a:xfrm>
          <a:custGeom>
            <a:avLst/>
            <a:gdLst/>
            <a:ahLst/>
            <a:cxnLst/>
            <a:rect l="l" t="t" r="r" b="b"/>
            <a:pathLst>
              <a:path w="7315200" h="2394065">
                <a:moveTo>
                  <a:pt x="0" y="0"/>
                </a:moveTo>
                <a:lnTo>
                  <a:pt x="7315200" y="0"/>
                </a:lnTo>
                <a:lnTo>
                  <a:pt x="7315200" y="2394066"/>
                </a:lnTo>
                <a:lnTo>
                  <a:pt x="0" y="2394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3651" y="673057"/>
            <a:ext cx="11913957" cy="1632795"/>
          </a:xfrm>
          <a:prstGeom prst="rect">
            <a:avLst/>
          </a:prstGeom>
        </p:spPr>
        <p:txBody>
          <a:bodyPr lIns="0" tIns="0" rIns="0" bIns="0" rtlCol="0" anchor="t">
            <a:spAutoFit/>
          </a:bodyPr>
          <a:lstStyle/>
          <a:p>
            <a:pPr algn="l">
              <a:lnSpc>
                <a:spcPts val="6019"/>
              </a:lnSpc>
            </a:pPr>
            <a:r>
              <a:rPr lang="en-US" sz="5787">
                <a:solidFill>
                  <a:srgbClr val="000000"/>
                </a:solidFill>
                <a:latin typeface="Horizon"/>
                <a:ea typeface="Horizon"/>
                <a:cs typeface="Horizon"/>
                <a:sym typeface="Horizon"/>
              </a:rPr>
              <a:t> PRESCRIPTIVE RECOMMENDATIONS</a:t>
            </a:r>
          </a:p>
        </p:txBody>
      </p:sp>
      <p:grpSp>
        <p:nvGrpSpPr>
          <p:cNvPr id="5" name="Group 5"/>
          <p:cNvGrpSpPr/>
          <p:nvPr/>
        </p:nvGrpSpPr>
        <p:grpSpPr>
          <a:xfrm>
            <a:off x="14618608" y="3949045"/>
            <a:ext cx="3086100" cy="2314575"/>
            <a:chOff x="0" y="0"/>
            <a:chExt cx="812800" cy="609600"/>
          </a:xfrm>
        </p:grpSpPr>
        <p:sp>
          <p:nvSpPr>
            <p:cNvPr id="6" name="Freeform 6"/>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000000"/>
            </a:solidFill>
          </p:spPr>
          <p:txBody>
            <a:bodyPr/>
            <a:lstStyle/>
            <a:p>
              <a:endParaRPr lang="en-US"/>
            </a:p>
          </p:txBody>
        </p:sp>
        <p:sp>
          <p:nvSpPr>
            <p:cNvPr id="7" name="TextBox 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776008" y="1028700"/>
            <a:ext cx="6167989" cy="4625992"/>
            <a:chOff x="0" y="0"/>
            <a:chExt cx="812800" cy="609600"/>
          </a:xfrm>
        </p:grpSpPr>
        <p:sp>
          <p:nvSpPr>
            <p:cNvPr id="9" name="Freeform 9"/>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6"/>
              <a:stretch>
                <a:fillRect l="-6285" r="-6285"/>
              </a:stretch>
            </a:blipFill>
          </p:spPr>
          <p:txBody>
            <a:bodyPr/>
            <a:lstStyle/>
            <a:p>
              <a:endParaRPr lang="en-US"/>
            </a:p>
          </p:txBody>
        </p:sp>
      </p:grpSp>
      <p:sp>
        <p:nvSpPr>
          <p:cNvPr id="10" name="TextBox 10"/>
          <p:cNvSpPr txBox="1"/>
          <p:nvPr/>
        </p:nvSpPr>
        <p:spPr>
          <a:xfrm>
            <a:off x="464105" y="3347291"/>
            <a:ext cx="11424441" cy="570873"/>
          </a:xfrm>
          <a:prstGeom prst="rect">
            <a:avLst/>
          </a:prstGeom>
        </p:spPr>
        <p:txBody>
          <a:bodyPr lIns="0" tIns="0" rIns="0" bIns="0" rtlCol="0" anchor="t">
            <a:spAutoFit/>
          </a:bodyPr>
          <a:lstStyle/>
          <a:p>
            <a:pPr marL="728472" lvl="1" indent="-364236" algn="l">
              <a:lnSpc>
                <a:spcPts val="4723"/>
              </a:lnSpc>
              <a:buFont typeface="Arial"/>
              <a:buChar char="•"/>
            </a:pPr>
            <a:r>
              <a:rPr lang="en-US" sz="3374" b="1">
                <a:solidFill>
                  <a:srgbClr val="000002"/>
                </a:solidFill>
                <a:latin typeface="TT Interphases Bold"/>
                <a:ea typeface="TT Interphases Bold"/>
                <a:cs typeface="TT Interphases Bold"/>
                <a:sym typeface="TT Interphases Bold"/>
              </a:rPr>
              <a:t>Smart Scouting &amp; Player Selection System</a:t>
            </a:r>
          </a:p>
        </p:txBody>
      </p:sp>
      <p:sp>
        <p:nvSpPr>
          <p:cNvPr id="11" name="TextBox 11"/>
          <p:cNvSpPr txBox="1"/>
          <p:nvPr/>
        </p:nvSpPr>
        <p:spPr>
          <a:xfrm>
            <a:off x="631775" y="4129452"/>
            <a:ext cx="11144233" cy="5242742"/>
          </a:xfrm>
          <a:prstGeom prst="rect">
            <a:avLst/>
          </a:prstGeom>
        </p:spPr>
        <p:txBody>
          <a:bodyPr lIns="0" tIns="0" rIns="0" bIns="0" rtlCol="0" anchor="t">
            <a:spAutoFit/>
          </a:bodyPr>
          <a:lstStyle/>
          <a:p>
            <a:pPr marL="532809" lvl="1" indent="-266405" algn="l">
              <a:lnSpc>
                <a:spcPts val="3454"/>
              </a:lnSpc>
              <a:buFont typeface="Arial"/>
              <a:buChar char="•"/>
            </a:pPr>
            <a:r>
              <a:rPr lang="en-US" sz="2467" b="1">
                <a:solidFill>
                  <a:srgbClr val="000002"/>
                </a:solidFill>
                <a:latin typeface="TT Interphases Bold"/>
                <a:ea typeface="TT Interphases Bold"/>
                <a:cs typeface="TT Interphases Bold"/>
                <a:sym typeface="TT Interphases Bold"/>
              </a:rPr>
              <a:t>In the final stage of the analysis, we developed a filter-based recommendation engine to assist:</a:t>
            </a:r>
          </a:p>
          <a:p>
            <a:pPr marL="532809" lvl="1" indent="-266405" algn="l">
              <a:lnSpc>
                <a:spcPts val="3454"/>
              </a:lnSpc>
              <a:buAutoNum type="arabicPeriod"/>
            </a:pPr>
            <a:r>
              <a:rPr lang="en-US" sz="2467" b="1">
                <a:solidFill>
                  <a:srgbClr val="000002"/>
                </a:solidFill>
                <a:latin typeface="TT Interphases Bold"/>
                <a:ea typeface="TT Interphases Bold"/>
                <a:cs typeface="TT Interphases Bold"/>
                <a:sym typeface="TT Interphases Bold"/>
              </a:rPr>
              <a:t>Clubs in scouting potential signings</a:t>
            </a:r>
          </a:p>
          <a:p>
            <a:pPr marL="532809" lvl="1" indent="-266405" algn="l">
              <a:lnSpc>
                <a:spcPts val="3454"/>
              </a:lnSpc>
              <a:buAutoNum type="arabicPeriod"/>
            </a:pPr>
            <a:r>
              <a:rPr lang="en-US" sz="2467" b="1">
                <a:solidFill>
                  <a:srgbClr val="000002"/>
                </a:solidFill>
                <a:latin typeface="TT Interphases Bold"/>
                <a:ea typeface="TT Interphases Bold"/>
                <a:cs typeface="TT Interphases Bold"/>
                <a:sym typeface="TT Interphases Bold"/>
              </a:rPr>
              <a:t>National teams in selecting optimal players for call-ups</a:t>
            </a:r>
          </a:p>
          <a:p>
            <a:pPr algn="l">
              <a:lnSpc>
                <a:spcPts val="3454"/>
              </a:lnSpc>
            </a:pPr>
            <a:endParaRPr lang="en-US" sz="2467" b="1">
              <a:solidFill>
                <a:srgbClr val="000002"/>
              </a:solidFill>
              <a:latin typeface="TT Interphases Bold"/>
              <a:ea typeface="TT Interphases Bold"/>
              <a:cs typeface="TT Interphases Bold"/>
              <a:sym typeface="TT Interphases Bold"/>
            </a:endParaRPr>
          </a:p>
          <a:p>
            <a:pPr marL="532809" lvl="1" indent="-266405" algn="l">
              <a:lnSpc>
                <a:spcPts val="3454"/>
              </a:lnSpc>
              <a:buFont typeface="Arial"/>
              <a:buChar char="•"/>
            </a:pPr>
            <a:r>
              <a:rPr lang="en-US" sz="2467" b="1">
                <a:solidFill>
                  <a:srgbClr val="000002"/>
                </a:solidFill>
                <a:latin typeface="TT Interphases Bold"/>
                <a:ea typeface="TT Interphases Bold"/>
                <a:cs typeface="TT Interphases Bold"/>
                <a:sym typeface="TT Interphases Bold"/>
              </a:rPr>
              <a:t>The system allows filtering players by:</a:t>
            </a:r>
          </a:p>
          <a:p>
            <a:pPr marL="532809" lvl="1" indent="-266405" algn="l">
              <a:lnSpc>
                <a:spcPts val="3454"/>
              </a:lnSpc>
              <a:buAutoNum type="arabicPeriod"/>
            </a:pPr>
            <a:r>
              <a:rPr lang="en-US" sz="2467" b="1">
                <a:solidFill>
                  <a:srgbClr val="000002"/>
                </a:solidFill>
                <a:latin typeface="TT Interphases Bold"/>
                <a:ea typeface="TT Interphases Bold"/>
                <a:cs typeface="TT Interphases Bold"/>
                <a:sym typeface="TT Interphases Bold"/>
              </a:rPr>
              <a:t>Position</a:t>
            </a:r>
          </a:p>
          <a:p>
            <a:pPr marL="532809" lvl="1" indent="-266405" algn="l">
              <a:lnSpc>
                <a:spcPts val="3454"/>
              </a:lnSpc>
              <a:buAutoNum type="arabicPeriod"/>
            </a:pPr>
            <a:r>
              <a:rPr lang="en-US" sz="2467" b="1">
                <a:solidFill>
                  <a:srgbClr val="000002"/>
                </a:solidFill>
                <a:latin typeface="TT Interphases Bold"/>
                <a:ea typeface="TT Interphases Bold"/>
                <a:cs typeface="TT Interphases Bold"/>
                <a:sym typeface="TT Interphases Bold"/>
              </a:rPr>
              <a:t>Club</a:t>
            </a:r>
          </a:p>
          <a:p>
            <a:pPr marL="532809" lvl="1" indent="-266405" algn="l">
              <a:lnSpc>
                <a:spcPts val="3454"/>
              </a:lnSpc>
              <a:buAutoNum type="arabicPeriod"/>
            </a:pPr>
            <a:r>
              <a:rPr lang="en-US" sz="2467" b="1">
                <a:solidFill>
                  <a:srgbClr val="000002"/>
                </a:solidFill>
                <a:latin typeface="TT Interphases Bold"/>
                <a:ea typeface="TT Interphases Bold"/>
                <a:cs typeface="TT Interphases Bold"/>
                <a:sym typeface="TT Interphases Bold"/>
              </a:rPr>
              <a:t>Nationality</a:t>
            </a:r>
          </a:p>
          <a:p>
            <a:pPr marL="532809" lvl="1" indent="-266405" algn="l">
              <a:lnSpc>
                <a:spcPts val="3454"/>
              </a:lnSpc>
              <a:buFont typeface="Arial"/>
              <a:buChar char="•"/>
            </a:pPr>
            <a:r>
              <a:rPr lang="en-US" sz="2467" b="1">
                <a:solidFill>
                  <a:srgbClr val="000002"/>
                </a:solidFill>
                <a:latin typeface="TT Interphases Bold"/>
                <a:ea typeface="TT Interphases Bold"/>
                <a:cs typeface="TT Interphases Bold"/>
                <a:sym typeface="TT Interphases Bold"/>
              </a:rPr>
              <a:t>Then ranks them based on any selected performance metric such as:</a:t>
            </a:r>
          </a:p>
          <a:p>
            <a:pPr algn="l">
              <a:lnSpc>
                <a:spcPts val="3454"/>
              </a:lnSpc>
            </a:pPr>
            <a:r>
              <a:rPr lang="en-US" sz="2467" b="1">
                <a:solidFill>
                  <a:srgbClr val="000002"/>
                </a:solidFill>
                <a:latin typeface="TT Interphases Bold"/>
                <a:ea typeface="TT Interphases Bold"/>
                <a:cs typeface="TT Interphases Bold"/>
                <a:sym typeface="TT Interphases Bold"/>
              </a:rPr>
              <a:t>          offensive contribution / pass% /clean sheet / saves</a:t>
            </a:r>
          </a:p>
          <a:p>
            <a:pPr algn="l">
              <a:lnSpc>
                <a:spcPts val="3454"/>
              </a:lnSpc>
            </a:pPr>
            <a:r>
              <a:rPr lang="en-US" sz="2467" b="1">
                <a:solidFill>
                  <a:srgbClr val="000002"/>
                </a:solidFill>
                <a:latin typeface="TT Interphases Bold"/>
                <a:ea typeface="TT Interphases Bold"/>
                <a:cs typeface="TT Interphases Bold"/>
                <a:sym typeface="TT Interphases Bold"/>
              </a:rPr>
              <a:t>       </a:t>
            </a:r>
          </a:p>
        </p:txBody>
      </p:sp>
      <p:sp>
        <p:nvSpPr>
          <p:cNvPr id="12" name="TextBox 12"/>
          <p:cNvSpPr txBox="1"/>
          <p:nvPr/>
        </p:nvSpPr>
        <p:spPr>
          <a:xfrm>
            <a:off x="-681792" y="2360734"/>
            <a:ext cx="5558457" cy="900832"/>
          </a:xfrm>
          <a:prstGeom prst="rect">
            <a:avLst/>
          </a:prstGeom>
        </p:spPr>
        <p:txBody>
          <a:bodyPr lIns="0" tIns="0" rIns="0" bIns="0" rtlCol="0" anchor="t">
            <a:spAutoFit/>
          </a:bodyPr>
          <a:lstStyle/>
          <a:p>
            <a:pPr algn="r">
              <a:lnSpc>
                <a:spcPts val="7444"/>
              </a:lnSpc>
              <a:spcBef>
                <a:spcPct val="0"/>
              </a:spcBef>
            </a:pPr>
            <a:r>
              <a:rPr lang="en-US" sz="5317" b="1">
                <a:solidFill>
                  <a:srgbClr val="000002"/>
                </a:solidFill>
                <a:latin typeface="TT Interphases Bold"/>
                <a:ea typeface="TT Interphases Bold"/>
                <a:cs typeface="TT Interphases Bold"/>
                <a:sym typeface="TT Interphases Bold"/>
              </a:rPr>
              <a:t>2.Multivariate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426641">
            <a:off x="8828630" y="810555"/>
            <a:ext cx="6477323" cy="2767584"/>
          </a:xfrm>
          <a:custGeom>
            <a:avLst/>
            <a:gdLst/>
            <a:ahLst/>
            <a:cxnLst/>
            <a:rect l="l" t="t" r="r" b="b"/>
            <a:pathLst>
              <a:path w="6477323" h="2767584">
                <a:moveTo>
                  <a:pt x="0" y="0"/>
                </a:moveTo>
                <a:lnTo>
                  <a:pt x="6477324" y="0"/>
                </a:lnTo>
                <a:lnTo>
                  <a:pt x="6477324" y="2767584"/>
                </a:lnTo>
                <a:lnTo>
                  <a:pt x="0" y="2767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2095" y="202380"/>
            <a:ext cx="2351061" cy="2945521"/>
          </a:xfrm>
          <a:custGeom>
            <a:avLst/>
            <a:gdLst/>
            <a:ahLst/>
            <a:cxnLst/>
            <a:rect l="l" t="t" r="r" b="b"/>
            <a:pathLst>
              <a:path w="2351061" h="2945521">
                <a:moveTo>
                  <a:pt x="0" y="0"/>
                </a:moveTo>
                <a:lnTo>
                  <a:pt x="2351061" y="0"/>
                </a:lnTo>
                <a:lnTo>
                  <a:pt x="2351061" y="2945520"/>
                </a:lnTo>
                <a:lnTo>
                  <a:pt x="0" y="2945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2492460"/>
            <a:ext cx="8763937" cy="5370797"/>
          </a:xfrm>
          <a:custGeom>
            <a:avLst/>
            <a:gdLst/>
            <a:ahLst/>
            <a:cxnLst/>
            <a:rect l="l" t="t" r="r" b="b"/>
            <a:pathLst>
              <a:path w="8763937" h="5370797">
                <a:moveTo>
                  <a:pt x="0" y="0"/>
                </a:moveTo>
                <a:lnTo>
                  <a:pt x="8763937" y="0"/>
                </a:lnTo>
                <a:lnTo>
                  <a:pt x="8763937" y="5370798"/>
                </a:lnTo>
                <a:lnTo>
                  <a:pt x="0" y="5370798"/>
                </a:lnTo>
                <a:lnTo>
                  <a:pt x="0" y="0"/>
                </a:lnTo>
                <a:close/>
              </a:path>
            </a:pathLst>
          </a:custGeom>
          <a:blipFill>
            <a:blip r:embed="rId6"/>
            <a:stretch>
              <a:fillRect/>
            </a:stretch>
          </a:blipFill>
        </p:spPr>
        <p:txBody>
          <a:bodyPr/>
          <a:lstStyle/>
          <a:p>
            <a:endParaRPr lang="en-US"/>
          </a:p>
        </p:txBody>
      </p:sp>
      <p:sp>
        <p:nvSpPr>
          <p:cNvPr id="5" name="Freeform 5"/>
          <p:cNvSpPr/>
          <p:nvPr/>
        </p:nvSpPr>
        <p:spPr>
          <a:xfrm>
            <a:off x="8763937" y="2492460"/>
            <a:ext cx="9524063" cy="5370797"/>
          </a:xfrm>
          <a:custGeom>
            <a:avLst/>
            <a:gdLst/>
            <a:ahLst/>
            <a:cxnLst/>
            <a:rect l="l" t="t" r="r" b="b"/>
            <a:pathLst>
              <a:path w="9524063" h="5370797">
                <a:moveTo>
                  <a:pt x="0" y="0"/>
                </a:moveTo>
                <a:lnTo>
                  <a:pt x="9524063" y="0"/>
                </a:lnTo>
                <a:lnTo>
                  <a:pt x="9524063" y="5370798"/>
                </a:lnTo>
                <a:lnTo>
                  <a:pt x="0" y="5370798"/>
                </a:lnTo>
                <a:lnTo>
                  <a:pt x="0" y="0"/>
                </a:lnTo>
                <a:close/>
              </a:path>
            </a:pathLst>
          </a:custGeom>
          <a:blipFill>
            <a:blip r:embed="rId7"/>
            <a:stretch>
              <a:fillRect l="-2426" t="-1279"/>
            </a:stretch>
          </a:blipFill>
        </p:spPr>
        <p:txBody>
          <a:bodyPr/>
          <a:lstStyle/>
          <a:p>
            <a:endParaRPr lang="en-US"/>
          </a:p>
        </p:txBody>
      </p:sp>
      <p:sp>
        <p:nvSpPr>
          <p:cNvPr id="6" name="TextBox 6"/>
          <p:cNvSpPr txBox="1"/>
          <p:nvPr/>
        </p:nvSpPr>
        <p:spPr>
          <a:xfrm>
            <a:off x="393369" y="666445"/>
            <a:ext cx="14998329" cy="1527902"/>
          </a:xfrm>
          <a:prstGeom prst="rect">
            <a:avLst/>
          </a:prstGeom>
        </p:spPr>
        <p:txBody>
          <a:bodyPr lIns="0" tIns="0" rIns="0" bIns="0" rtlCol="0" anchor="t">
            <a:spAutoFit/>
          </a:bodyPr>
          <a:lstStyle/>
          <a:p>
            <a:pPr algn="l">
              <a:lnSpc>
                <a:spcPts val="5669"/>
              </a:lnSpc>
            </a:pPr>
            <a:r>
              <a:rPr lang="en-US" sz="5451">
                <a:solidFill>
                  <a:srgbClr val="000000"/>
                </a:solidFill>
                <a:latin typeface="Horizon"/>
                <a:ea typeface="Horizon"/>
                <a:cs typeface="Horizon"/>
                <a:sym typeface="Horizon"/>
              </a:rPr>
              <a:t>SMART SCOUTING &amp; PLAYER SELECTION SYSTEM</a:t>
            </a:r>
          </a:p>
        </p:txBody>
      </p:sp>
      <p:sp>
        <p:nvSpPr>
          <p:cNvPr id="7" name="TextBox 7"/>
          <p:cNvSpPr txBox="1"/>
          <p:nvPr/>
        </p:nvSpPr>
        <p:spPr>
          <a:xfrm>
            <a:off x="1028700" y="7673158"/>
            <a:ext cx="12497268" cy="2613842"/>
          </a:xfrm>
          <a:prstGeom prst="rect">
            <a:avLst/>
          </a:prstGeom>
        </p:spPr>
        <p:txBody>
          <a:bodyPr lIns="0" tIns="0" rIns="0" bIns="0" rtlCol="0" anchor="t">
            <a:spAutoFit/>
          </a:bodyPr>
          <a:lstStyle/>
          <a:p>
            <a:pPr algn="l">
              <a:lnSpc>
                <a:spcPts val="3454"/>
              </a:lnSpc>
            </a:pPr>
            <a:endParaRPr/>
          </a:p>
          <a:p>
            <a:pPr algn="l">
              <a:lnSpc>
                <a:spcPts val="3454"/>
              </a:lnSpc>
            </a:pPr>
            <a:r>
              <a:rPr lang="en-US" sz="2467" b="1">
                <a:solidFill>
                  <a:srgbClr val="000002"/>
                </a:solidFill>
                <a:latin typeface="TT Interphases Bold"/>
                <a:ea typeface="TT Interphases Bold"/>
                <a:cs typeface="TT Interphases Bold"/>
                <a:sym typeface="TT Interphases Bold"/>
              </a:rPr>
              <a:t>This enables coaches and scouts to make data-informed decisions when:</a:t>
            </a:r>
          </a:p>
          <a:p>
            <a:pPr marL="532809" lvl="1" indent="-266405" algn="l">
              <a:lnSpc>
                <a:spcPts val="3454"/>
              </a:lnSpc>
              <a:buFont typeface="Arial"/>
              <a:buChar char="•"/>
            </a:pPr>
            <a:r>
              <a:rPr lang="en-US" sz="2467" b="1">
                <a:solidFill>
                  <a:srgbClr val="000002"/>
                </a:solidFill>
                <a:latin typeface="TT Interphases Bold"/>
                <a:ea typeface="TT Interphases Bold"/>
                <a:cs typeface="TT Interphases Bold"/>
                <a:sym typeface="TT Interphases Bold"/>
              </a:rPr>
              <a:t>Identifying high-potential targets</a:t>
            </a:r>
          </a:p>
          <a:p>
            <a:pPr marL="532809" lvl="1" indent="-266405" algn="l">
              <a:lnSpc>
                <a:spcPts val="3454"/>
              </a:lnSpc>
              <a:buFont typeface="Arial"/>
              <a:buChar char="•"/>
            </a:pPr>
            <a:r>
              <a:rPr lang="en-US" sz="2467" b="1">
                <a:solidFill>
                  <a:srgbClr val="000002"/>
                </a:solidFill>
                <a:latin typeface="TT Interphases Bold"/>
                <a:ea typeface="TT Interphases Bold"/>
                <a:cs typeface="TT Interphases Bold"/>
                <a:sym typeface="TT Interphases Bold"/>
              </a:rPr>
              <a:t>Filling squad gaps</a:t>
            </a:r>
          </a:p>
          <a:p>
            <a:pPr marL="532809" lvl="1" indent="-266405" algn="l">
              <a:lnSpc>
                <a:spcPts val="3454"/>
              </a:lnSpc>
              <a:buFont typeface="Arial"/>
              <a:buChar char="•"/>
            </a:pPr>
            <a:r>
              <a:rPr lang="en-US" sz="2467" b="1">
                <a:solidFill>
                  <a:srgbClr val="000002"/>
                </a:solidFill>
                <a:latin typeface="TT Interphases Bold"/>
                <a:ea typeface="TT Interphases Bold"/>
                <a:cs typeface="TT Interphases Bold"/>
                <a:sym typeface="TT Interphases Bold"/>
              </a:rPr>
              <a:t>Replacing underperforming players</a:t>
            </a:r>
          </a:p>
          <a:p>
            <a:pPr algn="l">
              <a:lnSpc>
                <a:spcPts val="3454"/>
              </a:lnSpc>
            </a:pPr>
            <a:r>
              <a:rPr lang="en-US" sz="2467" b="1">
                <a:solidFill>
                  <a:srgbClr val="000002"/>
                </a:solidFill>
                <a:latin typeface="TT Interphases Bold"/>
                <a:ea typeface="TT Interphases Bold"/>
                <a:cs typeface="TT Interphases Bold"/>
                <a:sym typeface="TT Interphases Bold"/>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6666" b="-16666"/>
              </a:stretch>
            </a:blipFill>
          </p:spPr>
          <p:txBody>
            <a:bodyPr/>
            <a:lstStyle/>
            <a:p>
              <a:endParaRPr lang="en-US"/>
            </a:p>
          </p:txBody>
        </p:sp>
      </p:grpSp>
      <p:sp>
        <p:nvSpPr>
          <p:cNvPr id="4" name="Freeform 4"/>
          <p:cNvSpPr/>
          <p:nvPr/>
        </p:nvSpPr>
        <p:spPr>
          <a:xfrm rot="-5400000">
            <a:off x="3921908" y="315000"/>
            <a:ext cx="10444183" cy="18833773"/>
          </a:xfrm>
          <a:custGeom>
            <a:avLst/>
            <a:gdLst/>
            <a:ahLst/>
            <a:cxnLst/>
            <a:rect l="l" t="t" r="r" b="b"/>
            <a:pathLst>
              <a:path w="10444183" h="18833773">
                <a:moveTo>
                  <a:pt x="0" y="0"/>
                </a:moveTo>
                <a:lnTo>
                  <a:pt x="10444184" y="0"/>
                </a:lnTo>
                <a:lnTo>
                  <a:pt x="10444184" y="18833773"/>
                </a:lnTo>
                <a:lnTo>
                  <a:pt x="0" y="188337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85353" y="2027934"/>
            <a:ext cx="18202647" cy="1169417"/>
          </a:xfrm>
          <a:prstGeom prst="rect">
            <a:avLst/>
          </a:prstGeom>
        </p:spPr>
        <p:txBody>
          <a:bodyPr lIns="0" tIns="0" rIns="0" bIns="0" rtlCol="0" anchor="t">
            <a:spAutoFit/>
          </a:bodyPr>
          <a:lstStyle/>
          <a:p>
            <a:pPr algn="ctr">
              <a:lnSpc>
                <a:spcPts val="8995"/>
              </a:lnSpc>
              <a:spcBef>
                <a:spcPct val="0"/>
              </a:spcBef>
            </a:pPr>
            <a:r>
              <a:rPr lang="en-US" sz="6425">
                <a:solidFill>
                  <a:srgbClr val="99F63D"/>
                </a:solidFill>
                <a:latin typeface="Horizon"/>
                <a:ea typeface="Horizon"/>
                <a:cs typeface="Horizon"/>
                <a:sym typeface="Horizon"/>
              </a:rPr>
              <a:t>THANK YOU</a:t>
            </a:r>
          </a:p>
        </p:txBody>
      </p:sp>
      <p:sp>
        <p:nvSpPr>
          <p:cNvPr id="6" name="TextBox 6"/>
          <p:cNvSpPr txBox="1"/>
          <p:nvPr/>
        </p:nvSpPr>
        <p:spPr>
          <a:xfrm>
            <a:off x="3121315" y="3130676"/>
            <a:ext cx="11960017" cy="490855"/>
          </a:xfrm>
          <a:prstGeom prst="rect">
            <a:avLst/>
          </a:prstGeom>
        </p:spPr>
        <p:txBody>
          <a:bodyPr lIns="0" tIns="0" rIns="0" bIns="0" rtlCol="0" anchor="t">
            <a:spAutoFit/>
          </a:bodyPr>
          <a:lstStyle/>
          <a:p>
            <a:pPr algn="ctr">
              <a:lnSpc>
                <a:spcPts val="3919"/>
              </a:lnSpc>
              <a:spcBef>
                <a:spcPct val="0"/>
              </a:spcBef>
            </a:pPr>
            <a:r>
              <a:rPr lang="en-US" sz="2799" b="1">
                <a:solidFill>
                  <a:srgbClr val="FCFCFD"/>
                </a:solidFill>
                <a:latin typeface="TT Interphases Bold"/>
                <a:ea typeface="TT Interphases Bold"/>
                <a:cs typeface="TT Interphases Bold"/>
                <a:sym typeface="TT Interphases Bold"/>
              </a:rPr>
              <a:t>By : Mohamed Wahban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grpSp>
        <p:nvGrpSpPr>
          <p:cNvPr id="2" name="Group 2"/>
          <p:cNvGrpSpPr/>
          <p:nvPr/>
        </p:nvGrpSpPr>
        <p:grpSpPr>
          <a:xfrm>
            <a:off x="12161038" y="-25794"/>
            <a:ext cx="12485460" cy="11337903"/>
            <a:chOff x="0" y="0"/>
            <a:chExt cx="671300" cy="609600"/>
          </a:xfrm>
        </p:grpSpPr>
        <p:sp>
          <p:nvSpPr>
            <p:cNvPr id="3" name="Freeform 3"/>
            <p:cNvSpPr/>
            <p:nvPr/>
          </p:nvSpPr>
          <p:spPr>
            <a:xfrm>
              <a:off x="0" y="0"/>
              <a:ext cx="671300" cy="609600"/>
            </a:xfrm>
            <a:custGeom>
              <a:avLst/>
              <a:gdLst/>
              <a:ahLst/>
              <a:cxnLst/>
              <a:rect l="l" t="t" r="r" b="b"/>
              <a:pathLst>
                <a:path w="671300" h="609600">
                  <a:moveTo>
                    <a:pt x="468100" y="0"/>
                  </a:moveTo>
                  <a:lnTo>
                    <a:pt x="0" y="0"/>
                  </a:lnTo>
                  <a:lnTo>
                    <a:pt x="203200" y="609600"/>
                  </a:lnTo>
                  <a:lnTo>
                    <a:pt x="671300" y="609600"/>
                  </a:lnTo>
                  <a:lnTo>
                    <a:pt x="468100" y="0"/>
                  </a:lnTo>
                  <a:close/>
                </a:path>
              </a:pathLst>
            </a:custGeom>
            <a:solidFill>
              <a:srgbClr val="000000"/>
            </a:solidFill>
          </p:spPr>
          <p:txBody>
            <a:bodyPr/>
            <a:lstStyle/>
            <a:p>
              <a:endParaRPr lang="en-US"/>
            </a:p>
          </p:txBody>
        </p:sp>
        <p:sp>
          <p:nvSpPr>
            <p:cNvPr id="4" name="TextBox 4"/>
            <p:cNvSpPr txBox="1"/>
            <p:nvPr/>
          </p:nvSpPr>
          <p:spPr>
            <a:xfrm>
              <a:off x="101600" y="-38100"/>
              <a:ext cx="46810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912470" y="1028700"/>
            <a:ext cx="9657490" cy="8229600"/>
            <a:chOff x="0" y="0"/>
            <a:chExt cx="710952" cy="605836"/>
          </a:xfrm>
        </p:grpSpPr>
        <p:sp>
          <p:nvSpPr>
            <p:cNvPr id="6" name="Freeform 6"/>
            <p:cNvSpPr/>
            <p:nvPr/>
          </p:nvSpPr>
          <p:spPr>
            <a:xfrm>
              <a:off x="0" y="0"/>
              <a:ext cx="710952" cy="605836"/>
            </a:xfrm>
            <a:custGeom>
              <a:avLst/>
              <a:gdLst/>
              <a:ahLst/>
              <a:cxnLst/>
              <a:rect l="l" t="t" r="r" b="b"/>
              <a:pathLst>
                <a:path w="710952" h="605836">
                  <a:moveTo>
                    <a:pt x="507752" y="0"/>
                  </a:moveTo>
                  <a:lnTo>
                    <a:pt x="0" y="0"/>
                  </a:lnTo>
                  <a:lnTo>
                    <a:pt x="203200" y="605836"/>
                  </a:lnTo>
                  <a:lnTo>
                    <a:pt x="710952" y="605836"/>
                  </a:lnTo>
                  <a:lnTo>
                    <a:pt x="507752" y="0"/>
                  </a:lnTo>
                  <a:close/>
                </a:path>
              </a:pathLst>
            </a:custGeom>
            <a:blipFill>
              <a:blip r:embed="rId2"/>
              <a:stretch>
                <a:fillRect l="-13950" r="-13950"/>
              </a:stretch>
            </a:blipFill>
          </p:spPr>
          <p:txBody>
            <a:bodyPr/>
            <a:lstStyle/>
            <a:p>
              <a:endParaRPr lang="en-US"/>
            </a:p>
          </p:txBody>
        </p:sp>
      </p:grpSp>
      <p:sp>
        <p:nvSpPr>
          <p:cNvPr id="7" name="Freeform 7"/>
          <p:cNvSpPr/>
          <p:nvPr/>
        </p:nvSpPr>
        <p:spPr>
          <a:xfrm rot="-1289801" flipV="1">
            <a:off x="4330649" y="7874508"/>
            <a:ext cx="6477323" cy="2767584"/>
          </a:xfrm>
          <a:custGeom>
            <a:avLst/>
            <a:gdLst/>
            <a:ahLst/>
            <a:cxnLst/>
            <a:rect l="l" t="t" r="r" b="b"/>
            <a:pathLst>
              <a:path w="6477323" h="2767584">
                <a:moveTo>
                  <a:pt x="0" y="2767584"/>
                </a:moveTo>
                <a:lnTo>
                  <a:pt x="6477324" y="2767584"/>
                </a:lnTo>
                <a:lnTo>
                  <a:pt x="6477324" y="0"/>
                </a:lnTo>
                <a:lnTo>
                  <a:pt x="0" y="0"/>
                </a:lnTo>
                <a:lnTo>
                  <a:pt x="0" y="276758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920788" y="493068"/>
            <a:ext cx="2351061" cy="2945521"/>
          </a:xfrm>
          <a:custGeom>
            <a:avLst/>
            <a:gdLst/>
            <a:ahLst/>
            <a:cxnLst/>
            <a:rect l="l" t="t" r="r" b="b"/>
            <a:pathLst>
              <a:path w="2351061" h="2945521">
                <a:moveTo>
                  <a:pt x="0" y="0"/>
                </a:moveTo>
                <a:lnTo>
                  <a:pt x="2351061" y="0"/>
                </a:lnTo>
                <a:lnTo>
                  <a:pt x="2351061" y="2945521"/>
                </a:lnTo>
                <a:lnTo>
                  <a:pt x="0" y="2945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2096319" y="1418049"/>
            <a:ext cx="7261958" cy="2924900"/>
          </a:xfrm>
          <a:prstGeom prst="rect">
            <a:avLst/>
          </a:prstGeom>
        </p:spPr>
        <p:txBody>
          <a:bodyPr lIns="0" tIns="0" rIns="0" bIns="0" rtlCol="0" anchor="t">
            <a:spAutoFit/>
          </a:bodyPr>
          <a:lstStyle/>
          <a:p>
            <a:pPr algn="l">
              <a:lnSpc>
                <a:spcPts val="5577"/>
              </a:lnSpc>
            </a:pPr>
            <a:r>
              <a:rPr lang="en-US" sz="5362">
                <a:solidFill>
                  <a:srgbClr val="000000"/>
                </a:solidFill>
                <a:latin typeface="Horizon"/>
                <a:ea typeface="Horizon"/>
                <a:cs typeface="Horizon"/>
                <a:sym typeface="Horizon"/>
              </a:rPr>
              <a:t>PROJECT OBJECTIVE &amp; DATASET DESCRIPTION</a:t>
            </a:r>
          </a:p>
        </p:txBody>
      </p:sp>
      <p:sp>
        <p:nvSpPr>
          <p:cNvPr id="10" name="TextBox 10"/>
          <p:cNvSpPr txBox="1"/>
          <p:nvPr/>
        </p:nvSpPr>
        <p:spPr>
          <a:xfrm>
            <a:off x="1028700" y="5382900"/>
            <a:ext cx="7899953" cy="3957955"/>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2"/>
                </a:solidFill>
                <a:latin typeface="TT Interphases Bold"/>
                <a:ea typeface="TT Interphases Bold"/>
                <a:cs typeface="TT Interphases Bold"/>
                <a:sym typeface="TT Interphases Bold"/>
              </a:rPr>
              <a:t>Dataset contains detailed statistics for all Premier League players.</a:t>
            </a:r>
          </a:p>
          <a:p>
            <a:pPr marL="604519" lvl="1" indent="-302260" algn="l">
              <a:lnSpc>
                <a:spcPts val="3919"/>
              </a:lnSpc>
              <a:buFont typeface="Arial"/>
              <a:buChar char="•"/>
            </a:pPr>
            <a:r>
              <a:rPr lang="en-US" sz="2799" b="1">
                <a:solidFill>
                  <a:srgbClr val="000002"/>
                </a:solidFill>
                <a:latin typeface="TT Interphases Bold"/>
                <a:ea typeface="TT Interphases Bold"/>
                <a:cs typeface="TT Interphases Bold"/>
                <a:sym typeface="TT Interphases Bold"/>
              </a:rPr>
              <a:t>Total features: 57 columns covering offensive, defensive, and passing metrics.</a:t>
            </a:r>
          </a:p>
          <a:p>
            <a:pPr marL="604519" lvl="1" indent="-302260" algn="l">
              <a:lnSpc>
                <a:spcPts val="3919"/>
              </a:lnSpc>
              <a:buFont typeface="Arial"/>
              <a:buChar char="•"/>
            </a:pPr>
            <a:r>
              <a:rPr lang="en-US" sz="2799" b="1">
                <a:solidFill>
                  <a:srgbClr val="000002"/>
                </a:solidFill>
                <a:latin typeface="TT Interphases Bold"/>
                <a:ea typeface="TT Interphases Bold"/>
                <a:cs typeface="TT Interphases Bold"/>
                <a:sym typeface="TT Interphases Bold"/>
              </a:rPr>
              <a:t>Each row represents a player.</a:t>
            </a:r>
          </a:p>
          <a:p>
            <a:pPr marL="604519" lvl="1" indent="-302260" algn="l">
              <a:lnSpc>
                <a:spcPts val="3919"/>
              </a:lnSpc>
              <a:buFont typeface="Arial"/>
              <a:buChar char="•"/>
            </a:pPr>
            <a:r>
              <a:rPr lang="en-US" sz="2799" b="1">
                <a:solidFill>
                  <a:srgbClr val="000002"/>
                </a:solidFill>
                <a:latin typeface="TT Interphases Bold"/>
                <a:ea typeface="TT Interphases Bold"/>
                <a:cs typeface="TT Interphases Bold"/>
                <a:sym typeface="TT Interphases Bold"/>
              </a:rPr>
              <a:t>Objective: Apply all 4 types of analytics to extract actionable insights.</a:t>
            </a:r>
          </a:p>
          <a:p>
            <a:pPr algn="l">
              <a:lnSpc>
                <a:spcPts val="3919"/>
              </a:lnSpc>
              <a:spcBef>
                <a:spcPct val="0"/>
              </a:spcBef>
            </a:pPr>
            <a:endParaRPr lang="en-US" sz="2799" b="1">
              <a:solidFill>
                <a:srgbClr val="000002"/>
              </a:solidFill>
              <a:latin typeface="TT Interphases Bold"/>
              <a:ea typeface="TT Interphases Bold"/>
              <a:cs typeface="TT Interphases Bold"/>
              <a:sym typeface="TT Interphase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grpSp>
        <p:nvGrpSpPr>
          <p:cNvPr id="2" name="Group 2"/>
          <p:cNvGrpSpPr/>
          <p:nvPr/>
        </p:nvGrpSpPr>
        <p:grpSpPr>
          <a:xfrm>
            <a:off x="4792300" y="6950485"/>
            <a:ext cx="9156320" cy="3519886"/>
            <a:chOff x="0" y="0"/>
            <a:chExt cx="1585759" cy="609600"/>
          </a:xfrm>
        </p:grpSpPr>
        <p:sp>
          <p:nvSpPr>
            <p:cNvPr id="3" name="Freeform 3"/>
            <p:cNvSpPr/>
            <p:nvPr/>
          </p:nvSpPr>
          <p:spPr>
            <a:xfrm>
              <a:off x="0" y="0"/>
              <a:ext cx="1585759" cy="609600"/>
            </a:xfrm>
            <a:custGeom>
              <a:avLst/>
              <a:gdLst/>
              <a:ahLst/>
              <a:cxnLst/>
              <a:rect l="l" t="t" r="r" b="b"/>
              <a:pathLst>
                <a:path w="1585759" h="609600">
                  <a:moveTo>
                    <a:pt x="203200" y="0"/>
                  </a:moveTo>
                  <a:lnTo>
                    <a:pt x="1585759" y="0"/>
                  </a:lnTo>
                  <a:lnTo>
                    <a:pt x="1382559" y="609600"/>
                  </a:lnTo>
                  <a:lnTo>
                    <a:pt x="0" y="609600"/>
                  </a:lnTo>
                  <a:lnTo>
                    <a:pt x="203200" y="0"/>
                  </a:lnTo>
                  <a:close/>
                </a:path>
              </a:pathLst>
            </a:custGeom>
            <a:blipFill>
              <a:blip r:embed="rId2"/>
              <a:stretch>
                <a:fillRect t="-6825" b="-66486"/>
              </a:stretch>
            </a:blipFill>
          </p:spPr>
          <p:txBody>
            <a:bodyPr/>
            <a:lstStyle/>
            <a:p>
              <a:endParaRPr lang="en-US"/>
            </a:p>
          </p:txBody>
        </p:sp>
      </p:grpSp>
      <p:sp>
        <p:nvSpPr>
          <p:cNvPr id="4" name="Freeform 4"/>
          <p:cNvSpPr/>
          <p:nvPr/>
        </p:nvSpPr>
        <p:spPr>
          <a:xfrm rot="-4673752" flipH="1">
            <a:off x="3804945" y="3076905"/>
            <a:ext cx="5300702" cy="2264845"/>
          </a:xfrm>
          <a:custGeom>
            <a:avLst/>
            <a:gdLst/>
            <a:ahLst/>
            <a:cxnLst/>
            <a:rect l="l" t="t" r="r" b="b"/>
            <a:pathLst>
              <a:path w="5300702" h="2264845">
                <a:moveTo>
                  <a:pt x="5300702" y="0"/>
                </a:moveTo>
                <a:lnTo>
                  <a:pt x="0" y="0"/>
                </a:lnTo>
                <a:lnTo>
                  <a:pt x="0" y="2264845"/>
                </a:lnTo>
                <a:lnTo>
                  <a:pt x="5300702" y="2264845"/>
                </a:lnTo>
                <a:lnTo>
                  <a:pt x="530070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254026" y="4209327"/>
            <a:ext cx="2064152" cy="2586067"/>
          </a:xfrm>
          <a:custGeom>
            <a:avLst/>
            <a:gdLst/>
            <a:ahLst/>
            <a:cxnLst/>
            <a:rect l="l" t="t" r="r" b="b"/>
            <a:pathLst>
              <a:path w="2064152" h="2586067">
                <a:moveTo>
                  <a:pt x="0" y="0"/>
                </a:moveTo>
                <a:lnTo>
                  <a:pt x="2064152" y="0"/>
                </a:lnTo>
                <a:lnTo>
                  <a:pt x="2064152" y="2586068"/>
                </a:lnTo>
                <a:lnTo>
                  <a:pt x="0" y="25860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2845290" y="105062"/>
            <a:ext cx="6871107" cy="10181938"/>
            <a:chOff x="0" y="0"/>
            <a:chExt cx="411378" cy="609600"/>
          </a:xfrm>
        </p:grpSpPr>
        <p:sp>
          <p:nvSpPr>
            <p:cNvPr id="7" name="Freeform 7"/>
            <p:cNvSpPr/>
            <p:nvPr/>
          </p:nvSpPr>
          <p:spPr>
            <a:xfrm>
              <a:off x="0" y="0"/>
              <a:ext cx="411378" cy="609600"/>
            </a:xfrm>
            <a:custGeom>
              <a:avLst/>
              <a:gdLst/>
              <a:ahLst/>
              <a:cxnLst/>
              <a:rect l="l" t="t" r="r" b="b"/>
              <a:pathLst>
                <a:path w="411378" h="609600">
                  <a:moveTo>
                    <a:pt x="203200" y="0"/>
                  </a:moveTo>
                  <a:lnTo>
                    <a:pt x="411378" y="0"/>
                  </a:lnTo>
                  <a:lnTo>
                    <a:pt x="208178" y="609600"/>
                  </a:lnTo>
                  <a:lnTo>
                    <a:pt x="0" y="609600"/>
                  </a:lnTo>
                  <a:lnTo>
                    <a:pt x="203200" y="0"/>
                  </a:lnTo>
                  <a:close/>
                </a:path>
              </a:pathLst>
            </a:custGeom>
            <a:solidFill>
              <a:srgbClr val="000000"/>
            </a:solidFill>
          </p:spPr>
          <p:txBody>
            <a:bodyPr/>
            <a:lstStyle/>
            <a:p>
              <a:endParaRPr lang="en-US"/>
            </a:p>
          </p:txBody>
        </p:sp>
        <p:sp>
          <p:nvSpPr>
            <p:cNvPr id="8" name="TextBox 8"/>
            <p:cNvSpPr txBox="1"/>
            <p:nvPr/>
          </p:nvSpPr>
          <p:spPr>
            <a:xfrm>
              <a:off x="101600" y="-38100"/>
              <a:ext cx="208178" cy="6477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671165" y="1186034"/>
            <a:ext cx="9105590" cy="1941906"/>
          </a:xfrm>
          <a:prstGeom prst="rect">
            <a:avLst/>
          </a:prstGeom>
        </p:spPr>
        <p:txBody>
          <a:bodyPr lIns="0" tIns="0" rIns="0" bIns="0" rtlCol="0" anchor="t">
            <a:spAutoFit/>
          </a:bodyPr>
          <a:lstStyle/>
          <a:p>
            <a:pPr algn="just">
              <a:lnSpc>
                <a:spcPts val="7251"/>
              </a:lnSpc>
            </a:pPr>
            <a:r>
              <a:rPr lang="en-US" sz="6972">
                <a:solidFill>
                  <a:srgbClr val="000000"/>
                </a:solidFill>
                <a:latin typeface="Horizon"/>
                <a:ea typeface="Horizon"/>
                <a:cs typeface="Horizon"/>
                <a:sym typeface="Horizon"/>
              </a:rPr>
              <a:t>APPROACH IN ANALYSIS </a:t>
            </a:r>
          </a:p>
        </p:txBody>
      </p:sp>
      <p:sp>
        <p:nvSpPr>
          <p:cNvPr id="10" name="TextBox 10"/>
          <p:cNvSpPr txBox="1"/>
          <p:nvPr/>
        </p:nvSpPr>
        <p:spPr>
          <a:xfrm>
            <a:off x="5671165" y="4224077"/>
            <a:ext cx="3021414" cy="420470"/>
          </a:xfrm>
          <a:prstGeom prst="rect">
            <a:avLst/>
          </a:prstGeom>
        </p:spPr>
        <p:txBody>
          <a:bodyPr lIns="0" tIns="0" rIns="0" bIns="0" rtlCol="0" anchor="t">
            <a:spAutoFit/>
          </a:bodyPr>
          <a:lstStyle/>
          <a:p>
            <a:pPr algn="r">
              <a:lnSpc>
                <a:spcPts val="3254"/>
              </a:lnSpc>
            </a:pPr>
            <a:r>
              <a:rPr lang="en-US" sz="3129" b="1">
                <a:solidFill>
                  <a:srgbClr val="000002"/>
                </a:solidFill>
                <a:latin typeface="TT Interphases Bold"/>
                <a:ea typeface="TT Interphases Bold"/>
                <a:cs typeface="TT Interphases Bold"/>
                <a:sym typeface="TT Interphases Bold"/>
              </a:rPr>
              <a:t>Methodology</a:t>
            </a:r>
          </a:p>
        </p:txBody>
      </p:sp>
      <p:sp>
        <p:nvSpPr>
          <p:cNvPr id="11" name="TextBox 11"/>
          <p:cNvSpPr txBox="1"/>
          <p:nvPr/>
        </p:nvSpPr>
        <p:spPr>
          <a:xfrm>
            <a:off x="6214986" y="4634322"/>
            <a:ext cx="8017947" cy="1890337"/>
          </a:xfrm>
          <a:prstGeom prst="rect">
            <a:avLst/>
          </a:prstGeom>
        </p:spPr>
        <p:txBody>
          <a:bodyPr lIns="0" tIns="0" rIns="0" bIns="0" rtlCol="0" anchor="t">
            <a:spAutoFit/>
          </a:bodyPr>
          <a:lstStyle/>
          <a:p>
            <a:pPr algn="just">
              <a:lnSpc>
                <a:spcPts val="2579"/>
              </a:lnSpc>
            </a:pPr>
            <a:endParaRPr/>
          </a:p>
          <a:p>
            <a:pPr marL="397799" lvl="1" indent="-198900" algn="just">
              <a:lnSpc>
                <a:spcPts val="2579"/>
              </a:lnSpc>
              <a:spcBef>
                <a:spcPct val="0"/>
              </a:spcBef>
              <a:buFont typeface="Arial"/>
              <a:buChar char="•"/>
            </a:pPr>
            <a:r>
              <a:rPr lang="en-US" sz="1842" b="1">
                <a:solidFill>
                  <a:srgbClr val="000002"/>
                </a:solidFill>
                <a:latin typeface="TT Interphases Bold"/>
                <a:ea typeface="TT Interphases Bold"/>
                <a:cs typeface="TT Interphases Bold"/>
                <a:sym typeface="TT Interphases Bold"/>
              </a:rPr>
              <a:t>Microsoft Excel – Calculated Fields, Charts, Trendlines</a:t>
            </a:r>
          </a:p>
          <a:p>
            <a:pPr marL="397799" lvl="1" indent="-198900" algn="just">
              <a:lnSpc>
                <a:spcPts val="2579"/>
              </a:lnSpc>
              <a:spcBef>
                <a:spcPct val="0"/>
              </a:spcBef>
              <a:buFont typeface="Arial"/>
              <a:buChar char="•"/>
            </a:pPr>
            <a:r>
              <a:rPr lang="en-US" sz="1842">
                <a:solidFill>
                  <a:srgbClr val="000002"/>
                </a:solidFill>
                <a:latin typeface="TT Interphases"/>
                <a:ea typeface="TT Interphases"/>
                <a:cs typeface="TT Interphases"/>
                <a:sym typeface="TT Interphases"/>
              </a:rPr>
              <a:t>Data cleaning &amp; feature selection applied to reduce dimensionality.</a:t>
            </a:r>
          </a:p>
          <a:p>
            <a:pPr marL="397799" lvl="1" indent="-198900" algn="just">
              <a:lnSpc>
                <a:spcPts val="2579"/>
              </a:lnSpc>
              <a:spcBef>
                <a:spcPct val="0"/>
              </a:spcBef>
              <a:buFont typeface="Arial"/>
              <a:buChar char="•"/>
            </a:pPr>
            <a:r>
              <a:rPr lang="en-US" sz="1842">
                <a:solidFill>
                  <a:srgbClr val="000002"/>
                </a:solidFill>
                <a:latin typeface="TT Interphases"/>
                <a:ea typeface="TT Interphases"/>
                <a:cs typeface="TT Interphases"/>
                <a:sym typeface="TT Interphases"/>
              </a:rPr>
              <a:t>Filtered essential columns based on questions and use cases.</a:t>
            </a:r>
          </a:p>
          <a:p>
            <a:pPr marL="397799" lvl="1" indent="-198900" algn="just">
              <a:lnSpc>
                <a:spcPts val="2579"/>
              </a:lnSpc>
              <a:spcBef>
                <a:spcPct val="0"/>
              </a:spcBef>
              <a:buFont typeface="Arial"/>
              <a:buChar char="•"/>
            </a:pPr>
            <a:r>
              <a:rPr lang="en-US" sz="1842">
                <a:solidFill>
                  <a:srgbClr val="000002"/>
                </a:solidFill>
                <a:latin typeface="TT Interphases"/>
                <a:ea typeface="TT Interphases"/>
                <a:cs typeface="TT Interphases"/>
                <a:sym typeface="TT Interphases"/>
              </a:rPr>
              <a:t>Visualizations created for enhanced interpretability.</a:t>
            </a:r>
          </a:p>
          <a:p>
            <a:pPr algn="just">
              <a:lnSpc>
                <a:spcPts val="2579"/>
              </a:lnSpc>
              <a:spcBef>
                <a:spcPct val="0"/>
              </a:spcBef>
            </a:pPr>
            <a:endParaRPr lang="en-US" sz="1842">
              <a:solidFill>
                <a:srgbClr val="000002"/>
              </a:solidFill>
              <a:latin typeface="TT Interphases"/>
              <a:ea typeface="TT Interphases"/>
              <a:cs typeface="TT Interphases"/>
              <a:sym typeface="TT Interphases"/>
            </a:endParaRPr>
          </a:p>
        </p:txBody>
      </p:sp>
      <p:grpSp>
        <p:nvGrpSpPr>
          <p:cNvPr id="12" name="Group 12"/>
          <p:cNvGrpSpPr/>
          <p:nvPr/>
        </p:nvGrpSpPr>
        <p:grpSpPr>
          <a:xfrm>
            <a:off x="16765423" y="5786359"/>
            <a:ext cx="6635266" cy="4976449"/>
            <a:chOff x="0" y="0"/>
            <a:chExt cx="812800" cy="609600"/>
          </a:xfrm>
        </p:grpSpPr>
        <p:sp>
          <p:nvSpPr>
            <p:cNvPr id="13" name="Freeform 13"/>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FCFCFD"/>
            </a:solidFill>
          </p:spPr>
          <p:txBody>
            <a:bodyPr/>
            <a:lstStyle/>
            <a:p>
              <a:endParaRPr lang="en-US"/>
            </a:p>
          </p:txBody>
        </p:sp>
        <p:sp>
          <p:nvSpPr>
            <p:cNvPr id="14" name="TextBox 1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04474" y="1028700"/>
            <a:ext cx="4911024" cy="1788753"/>
            <a:chOff x="0" y="0"/>
            <a:chExt cx="6548032" cy="2385003"/>
          </a:xfrm>
        </p:grpSpPr>
        <p:grpSp>
          <p:nvGrpSpPr>
            <p:cNvPr id="16" name="Group 16"/>
            <p:cNvGrpSpPr/>
            <p:nvPr/>
          </p:nvGrpSpPr>
          <p:grpSpPr>
            <a:xfrm>
              <a:off x="1680716" y="0"/>
              <a:ext cx="4867316" cy="2071852"/>
              <a:chOff x="0" y="0"/>
              <a:chExt cx="5844462" cy="2487790"/>
            </a:xfrm>
          </p:grpSpPr>
          <p:sp>
            <p:nvSpPr>
              <p:cNvPr id="17" name="Freeform 17"/>
              <p:cNvSpPr/>
              <p:nvPr/>
            </p:nvSpPr>
            <p:spPr>
              <a:xfrm>
                <a:off x="0" y="0"/>
                <a:ext cx="5844462" cy="2487790"/>
              </a:xfrm>
              <a:custGeom>
                <a:avLst/>
                <a:gdLst/>
                <a:ahLst/>
                <a:cxnLst/>
                <a:rect l="l" t="t" r="r" b="b"/>
                <a:pathLst>
                  <a:path w="5844462" h="2487790">
                    <a:moveTo>
                      <a:pt x="5641262" y="0"/>
                    </a:moveTo>
                    <a:lnTo>
                      <a:pt x="0" y="0"/>
                    </a:lnTo>
                    <a:lnTo>
                      <a:pt x="203200" y="2487790"/>
                    </a:lnTo>
                    <a:lnTo>
                      <a:pt x="5844462" y="2487790"/>
                    </a:lnTo>
                    <a:lnTo>
                      <a:pt x="5641262" y="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18" name="TextBox 18"/>
              <p:cNvSpPr txBox="1"/>
              <p:nvPr/>
            </p:nvSpPr>
            <p:spPr>
              <a:xfrm>
                <a:off x="101600" y="-38100"/>
                <a:ext cx="5641262" cy="252589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0" y="178495"/>
              <a:ext cx="5902571" cy="840101"/>
            </a:xfrm>
            <a:prstGeom prst="rect">
              <a:avLst/>
            </a:prstGeom>
          </p:spPr>
          <p:txBody>
            <a:bodyPr lIns="0" tIns="0" rIns="0" bIns="0" rtlCol="0" anchor="t">
              <a:spAutoFit/>
            </a:bodyPr>
            <a:lstStyle/>
            <a:p>
              <a:pPr algn="r">
                <a:lnSpc>
                  <a:spcPts val="5360"/>
                </a:lnSpc>
                <a:spcBef>
                  <a:spcPct val="0"/>
                </a:spcBef>
              </a:pPr>
              <a:r>
                <a:rPr lang="en-US" sz="3829" b="1">
                  <a:solidFill>
                    <a:srgbClr val="000002"/>
                  </a:solidFill>
                  <a:latin typeface="TT Interphases Bold"/>
                  <a:ea typeface="TT Interphases Bold"/>
                  <a:cs typeface="TT Interphases Bold"/>
                  <a:sym typeface="TT Interphases Bold"/>
                </a:rPr>
                <a:t>1.Descriptive</a:t>
              </a:r>
            </a:p>
          </p:txBody>
        </p:sp>
        <p:sp>
          <p:nvSpPr>
            <p:cNvPr id="20" name="TextBox 20"/>
            <p:cNvSpPr txBox="1"/>
            <p:nvPr/>
          </p:nvSpPr>
          <p:spPr>
            <a:xfrm>
              <a:off x="2098212" y="1250371"/>
              <a:ext cx="3804358" cy="1134633"/>
            </a:xfrm>
            <a:prstGeom prst="rect">
              <a:avLst/>
            </a:prstGeom>
          </p:spPr>
          <p:txBody>
            <a:bodyPr lIns="0" tIns="0" rIns="0" bIns="0" rtlCol="0" anchor="t">
              <a:spAutoFit/>
            </a:bodyPr>
            <a:lstStyle/>
            <a:p>
              <a:pPr algn="r">
                <a:lnSpc>
                  <a:spcPts val="3568"/>
                </a:lnSpc>
              </a:pPr>
              <a:r>
                <a:rPr lang="en-US" sz="2548">
                  <a:solidFill>
                    <a:srgbClr val="000002"/>
                  </a:solidFill>
                  <a:latin typeface="TT Interphases"/>
                  <a:ea typeface="TT Interphases"/>
                  <a:cs typeface="TT Interphases"/>
                  <a:sym typeface="TT Interphases"/>
                </a:rPr>
                <a:t>What happened?</a:t>
              </a:r>
            </a:p>
            <a:p>
              <a:pPr algn="r">
                <a:lnSpc>
                  <a:spcPts val="3568"/>
                </a:lnSpc>
                <a:spcBef>
                  <a:spcPct val="0"/>
                </a:spcBef>
              </a:pPr>
              <a:endParaRPr lang="en-US" sz="2548">
                <a:solidFill>
                  <a:srgbClr val="000002"/>
                </a:solidFill>
                <a:latin typeface="TT Interphases"/>
                <a:ea typeface="TT Interphases"/>
                <a:cs typeface="TT Interphases"/>
                <a:sym typeface="TT Interphases"/>
              </a:endParaRPr>
            </a:p>
          </p:txBody>
        </p:sp>
      </p:grpSp>
      <p:grpSp>
        <p:nvGrpSpPr>
          <p:cNvPr id="21" name="Group 21"/>
          <p:cNvGrpSpPr/>
          <p:nvPr/>
        </p:nvGrpSpPr>
        <p:grpSpPr>
          <a:xfrm>
            <a:off x="629783" y="3253937"/>
            <a:ext cx="3876767" cy="1913815"/>
            <a:chOff x="0" y="0"/>
            <a:chExt cx="5169022" cy="2551754"/>
          </a:xfrm>
        </p:grpSpPr>
        <p:grpSp>
          <p:nvGrpSpPr>
            <p:cNvPr id="22" name="Group 22"/>
            <p:cNvGrpSpPr/>
            <p:nvPr/>
          </p:nvGrpSpPr>
          <p:grpSpPr>
            <a:xfrm>
              <a:off x="301706" y="0"/>
              <a:ext cx="4867316" cy="2071852"/>
              <a:chOff x="0" y="0"/>
              <a:chExt cx="5844462" cy="2487790"/>
            </a:xfrm>
          </p:grpSpPr>
          <p:sp>
            <p:nvSpPr>
              <p:cNvPr id="23" name="Freeform 23"/>
              <p:cNvSpPr/>
              <p:nvPr/>
            </p:nvSpPr>
            <p:spPr>
              <a:xfrm>
                <a:off x="0" y="0"/>
                <a:ext cx="5844462" cy="2487790"/>
              </a:xfrm>
              <a:custGeom>
                <a:avLst/>
                <a:gdLst/>
                <a:ahLst/>
                <a:cxnLst/>
                <a:rect l="l" t="t" r="r" b="b"/>
                <a:pathLst>
                  <a:path w="5844462" h="2487790">
                    <a:moveTo>
                      <a:pt x="5641262" y="0"/>
                    </a:moveTo>
                    <a:lnTo>
                      <a:pt x="0" y="0"/>
                    </a:lnTo>
                    <a:lnTo>
                      <a:pt x="203200" y="2487790"/>
                    </a:lnTo>
                    <a:lnTo>
                      <a:pt x="5844462" y="2487790"/>
                    </a:lnTo>
                    <a:lnTo>
                      <a:pt x="5641262" y="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24" name="TextBox 24"/>
              <p:cNvSpPr txBox="1"/>
              <p:nvPr/>
            </p:nvSpPr>
            <p:spPr>
              <a:xfrm>
                <a:off x="101600" y="-38100"/>
                <a:ext cx="5641262" cy="252589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0" y="206770"/>
              <a:ext cx="4523561" cy="821913"/>
            </a:xfrm>
            <a:prstGeom prst="rect">
              <a:avLst/>
            </a:prstGeom>
          </p:spPr>
          <p:txBody>
            <a:bodyPr lIns="0" tIns="0" rIns="0" bIns="0" rtlCol="0" anchor="t">
              <a:spAutoFit/>
            </a:bodyPr>
            <a:lstStyle/>
            <a:p>
              <a:pPr algn="r">
                <a:lnSpc>
                  <a:spcPts val="5234"/>
                </a:lnSpc>
                <a:spcBef>
                  <a:spcPct val="0"/>
                </a:spcBef>
              </a:pPr>
              <a:r>
                <a:rPr lang="en-US" sz="3738" b="1">
                  <a:solidFill>
                    <a:srgbClr val="000002"/>
                  </a:solidFill>
                  <a:latin typeface="TT Interphases Bold"/>
                  <a:ea typeface="TT Interphases Bold"/>
                  <a:cs typeface="TT Interphases Bold"/>
                  <a:sym typeface="TT Interphases Bold"/>
                </a:rPr>
                <a:t>2.Diagnostic</a:t>
              </a:r>
            </a:p>
          </p:txBody>
        </p:sp>
        <p:sp>
          <p:nvSpPr>
            <p:cNvPr id="26" name="TextBox 26"/>
            <p:cNvSpPr txBox="1"/>
            <p:nvPr/>
          </p:nvSpPr>
          <p:spPr>
            <a:xfrm>
              <a:off x="499138" y="1216704"/>
              <a:ext cx="4472452" cy="1335050"/>
            </a:xfrm>
            <a:prstGeom prst="rect">
              <a:avLst/>
            </a:prstGeom>
          </p:spPr>
          <p:txBody>
            <a:bodyPr lIns="0" tIns="0" rIns="0" bIns="0" rtlCol="0" anchor="t">
              <a:spAutoFit/>
            </a:bodyPr>
            <a:lstStyle/>
            <a:p>
              <a:pPr algn="r">
                <a:lnSpc>
                  <a:spcPts val="4194"/>
                </a:lnSpc>
              </a:pPr>
              <a:r>
                <a:rPr lang="en-US" sz="2996">
                  <a:solidFill>
                    <a:srgbClr val="000002"/>
                  </a:solidFill>
                  <a:latin typeface="TT Interphases"/>
                  <a:ea typeface="TT Interphases"/>
                  <a:cs typeface="TT Interphases"/>
                  <a:sym typeface="TT Interphases"/>
                </a:rPr>
                <a:t>Why did it happen?</a:t>
              </a:r>
            </a:p>
            <a:p>
              <a:pPr algn="r">
                <a:lnSpc>
                  <a:spcPts val="4194"/>
                </a:lnSpc>
                <a:spcBef>
                  <a:spcPct val="0"/>
                </a:spcBef>
              </a:pPr>
              <a:endParaRPr lang="en-US" sz="2996">
                <a:solidFill>
                  <a:srgbClr val="000002"/>
                </a:solidFill>
                <a:latin typeface="TT Interphases"/>
                <a:ea typeface="TT Interphases"/>
                <a:cs typeface="TT Interphases"/>
                <a:sym typeface="TT Interphases"/>
              </a:endParaRPr>
            </a:p>
          </p:txBody>
        </p:sp>
      </p:grpSp>
      <p:grpSp>
        <p:nvGrpSpPr>
          <p:cNvPr id="27" name="Group 27"/>
          <p:cNvGrpSpPr/>
          <p:nvPr/>
        </p:nvGrpSpPr>
        <p:grpSpPr>
          <a:xfrm>
            <a:off x="-864497" y="5479174"/>
            <a:ext cx="5371047" cy="1553889"/>
            <a:chOff x="0" y="0"/>
            <a:chExt cx="7161395" cy="2071852"/>
          </a:xfrm>
        </p:grpSpPr>
        <p:grpSp>
          <p:nvGrpSpPr>
            <p:cNvPr id="28" name="Group 28"/>
            <p:cNvGrpSpPr/>
            <p:nvPr/>
          </p:nvGrpSpPr>
          <p:grpSpPr>
            <a:xfrm>
              <a:off x="2294079" y="0"/>
              <a:ext cx="4867316" cy="2071852"/>
              <a:chOff x="0" y="0"/>
              <a:chExt cx="5844462" cy="2487790"/>
            </a:xfrm>
          </p:grpSpPr>
          <p:sp>
            <p:nvSpPr>
              <p:cNvPr id="29" name="Freeform 29"/>
              <p:cNvSpPr/>
              <p:nvPr/>
            </p:nvSpPr>
            <p:spPr>
              <a:xfrm>
                <a:off x="0" y="0"/>
                <a:ext cx="5844462" cy="2487790"/>
              </a:xfrm>
              <a:custGeom>
                <a:avLst/>
                <a:gdLst/>
                <a:ahLst/>
                <a:cxnLst/>
                <a:rect l="l" t="t" r="r" b="b"/>
                <a:pathLst>
                  <a:path w="5844462" h="2487790">
                    <a:moveTo>
                      <a:pt x="5641262" y="0"/>
                    </a:moveTo>
                    <a:lnTo>
                      <a:pt x="0" y="0"/>
                    </a:lnTo>
                    <a:lnTo>
                      <a:pt x="203200" y="2487790"/>
                    </a:lnTo>
                    <a:lnTo>
                      <a:pt x="5844462" y="2487790"/>
                    </a:lnTo>
                    <a:lnTo>
                      <a:pt x="5641262" y="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30" name="TextBox 30"/>
              <p:cNvSpPr txBox="1"/>
              <p:nvPr/>
            </p:nvSpPr>
            <p:spPr>
              <a:xfrm>
                <a:off x="101600" y="-38100"/>
                <a:ext cx="5641262" cy="2525890"/>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0" y="152926"/>
              <a:ext cx="6716816" cy="883000"/>
            </a:xfrm>
            <a:prstGeom prst="rect">
              <a:avLst/>
            </a:prstGeom>
          </p:spPr>
          <p:txBody>
            <a:bodyPr lIns="0" tIns="0" rIns="0" bIns="0" rtlCol="0" anchor="t">
              <a:spAutoFit/>
            </a:bodyPr>
            <a:lstStyle/>
            <a:p>
              <a:pPr algn="r">
                <a:lnSpc>
                  <a:spcPts val="5591"/>
                </a:lnSpc>
                <a:spcBef>
                  <a:spcPct val="0"/>
                </a:spcBef>
              </a:pPr>
              <a:r>
                <a:rPr lang="en-US" sz="3994" b="1">
                  <a:solidFill>
                    <a:srgbClr val="000002"/>
                  </a:solidFill>
                  <a:latin typeface="TT Interphases Bold"/>
                  <a:ea typeface="TT Interphases Bold"/>
                  <a:cs typeface="TT Interphases Bold"/>
                  <a:sym typeface="TT Interphases Bold"/>
                </a:rPr>
                <a:t>3.Predictive</a:t>
              </a:r>
            </a:p>
          </p:txBody>
        </p:sp>
        <p:sp>
          <p:nvSpPr>
            <p:cNvPr id="32" name="TextBox 32"/>
            <p:cNvSpPr txBox="1"/>
            <p:nvPr/>
          </p:nvSpPr>
          <p:spPr>
            <a:xfrm>
              <a:off x="2294079" y="1210551"/>
              <a:ext cx="4724443" cy="614997"/>
            </a:xfrm>
            <a:prstGeom prst="rect">
              <a:avLst/>
            </a:prstGeom>
          </p:spPr>
          <p:txBody>
            <a:bodyPr lIns="0" tIns="0" rIns="0" bIns="0" rtlCol="0" anchor="t">
              <a:spAutoFit/>
            </a:bodyPr>
            <a:lstStyle/>
            <a:p>
              <a:pPr algn="r">
                <a:lnSpc>
                  <a:spcPts val="3910"/>
                </a:lnSpc>
                <a:spcBef>
                  <a:spcPct val="0"/>
                </a:spcBef>
              </a:pPr>
              <a:r>
                <a:rPr lang="en-US" sz="2792">
                  <a:solidFill>
                    <a:srgbClr val="000002"/>
                  </a:solidFill>
                  <a:latin typeface="TT Interphases"/>
                  <a:ea typeface="TT Interphases"/>
                  <a:cs typeface="TT Interphases"/>
                  <a:sym typeface="TT Interphases"/>
                </a:rPr>
                <a:t>What could happen?</a:t>
              </a:r>
            </a:p>
          </p:txBody>
        </p:sp>
      </p:grpSp>
      <p:grpSp>
        <p:nvGrpSpPr>
          <p:cNvPr id="33" name="Group 33"/>
          <p:cNvGrpSpPr/>
          <p:nvPr/>
        </p:nvGrpSpPr>
        <p:grpSpPr>
          <a:xfrm>
            <a:off x="796460" y="7704411"/>
            <a:ext cx="3710090" cy="1553889"/>
            <a:chOff x="0" y="0"/>
            <a:chExt cx="4946786" cy="2071852"/>
          </a:xfrm>
        </p:grpSpPr>
        <p:grpSp>
          <p:nvGrpSpPr>
            <p:cNvPr id="34" name="Group 34"/>
            <p:cNvGrpSpPr/>
            <p:nvPr/>
          </p:nvGrpSpPr>
          <p:grpSpPr>
            <a:xfrm>
              <a:off x="79470" y="0"/>
              <a:ext cx="4867316" cy="2071852"/>
              <a:chOff x="0" y="0"/>
              <a:chExt cx="5844462" cy="2487790"/>
            </a:xfrm>
          </p:grpSpPr>
          <p:sp>
            <p:nvSpPr>
              <p:cNvPr id="35" name="Freeform 35"/>
              <p:cNvSpPr/>
              <p:nvPr/>
            </p:nvSpPr>
            <p:spPr>
              <a:xfrm>
                <a:off x="0" y="0"/>
                <a:ext cx="5844462" cy="2487790"/>
              </a:xfrm>
              <a:custGeom>
                <a:avLst/>
                <a:gdLst/>
                <a:ahLst/>
                <a:cxnLst/>
                <a:rect l="l" t="t" r="r" b="b"/>
                <a:pathLst>
                  <a:path w="5844462" h="2487790">
                    <a:moveTo>
                      <a:pt x="5641262" y="0"/>
                    </a:moveTo>
                    <a:lnTo>
                      <a:pt x="0" y="0"/>
                    </a:lnTo>
                    <a:lnTo>
                      <a:pt x="203200" y="2487790"/>
                    </a:lnTo>
                    <a:lnTo>
                      <a:pt x="5844462" y="2487790"/>
                    </a:lnTo>
                    <a:lnTo>
                      <a:pt x="5641262" y="0"/>
                    </a:lnTo>
                    <a:close/>
                  </a:path>
                </a:pathLst>
              </a:custGeom>
              <a:solidFill>
                <a:srgbClr val="000000">
                  <a:alpha val="0"/>
                </a:srgbClr>
              </a:solidFill>
              <a:ln w="19050" cap="sq">
                <a:solidFill>
                  <a:srgbClr val="000000"/>
                </a:solidFill>
                <a:prstDash val="solid"/>
                <a:miter/>
              </a:ln>
            </p:spPr>
            <p:txBody>
              <a:bodyPr/>
              <a:lstStyle/>
              <a:p>
                <a:endParaRPr lang="en-US"/>
              </a:p>
            </p:txBody>
          </p:sp>
          <p:sp>
            <p:nvSpPr>
              <p:cNvPr id="36" name="TextBox 36"/>
              <p:cNvSpPr txBox="1"/>
              <p:nvPr/>
            </p:nvSpPr>
            <p:spPr>
              <a:xfrm>
                <a:off x="101600" y="-38100"/>
                <a:ext cx="5641262" cy="2525890"/>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276903" y="117694"/>
              <a:ext cx="4259387" cy="777807"/>
            </a:xfrm>
            <a:prstGeom prst="rect">
              <a:avLst/>
            </a:prstGeom>
          </p:spPr>
          <p:txBody>
            <a:bodyPr lIns="0" tIns="0" rIns="0" bIns="0" rtlCol="0" anchor="t">
              <a:spAutoFit/>
            </a:bodyPr>
            <a:lstStyle/>
            <a:p>
              <a:pPr algn="r">
                <a:lnSpc>
                  <a:spcPts val="4928"/>
                </a:lnSpc>
                <a:spcBef>
                  <a:spcPct val="0"/>
                </a:spcBef>
              </a:pPr>
              <a:r>
                <a:rPr lang="en-US" sz="3520" b="1">
                  <a:solidFill>
                    <a:srgbClr val="000002"/>
                  </a:solidFill>
                  <a:latin typeface="TT Interphases Bold"/>
                  <a:ea typeface="TT Interphases Bold"/>
                  <a:cs typeface="TT Interphases Bold"/>
                  <a:sym typeface="TT Interphases Bold"/>
                </a:rPr>
                <a:t>4.Prescriptive</a:t>
              </a:r>
            </a:p>
          </p:txBody>
        </p:sp>
        <p:sp>
          <p:nvSpPr>
            <p:cNvPr id="38" name="TextBox 38"/>
            <p:cNvSpPr txBox="1"/>
            <p:nvPr/>
          </p:nvSpPr>
          <p:spPr>
            <a:xfrm>
              <a:off x="0" y="1122179"/>
              <a:ext cx="4798291" cy="639157"/>
            </a:xfrm>
            <a:prstGeom prst="rect">
              <a:avLst/>
            </a:prstGeom>
          </p:spPr>
          <p:txBody>
            <a:bodyPr lIns="0" tIns="0" rIns="0" bIns="0" rtlCol="0" anchor="t">
              <a:spAutoFit/>
            </a:bodyPr>
            <a:lstStyle/>
            <a:p>
              <a:pPr algn="r">
                <a:lnSpc>
                  <a:spcPts val="4150"/>
                </a:lnSpc>
                <a:spcBef>
                  <a:spcPct val="0"/>
                </a:spcBef>
              </a:pPr>
              <a:r>
                <a:rPr lang="en-US" sz="2964">
                  <a:solidFill>
                    <a:srgbClr val="000002"/>
                  </a:solidFill>
                  <a:latin typeface="TT Interphases"/>
                  <a:ea typeface="TT Interphases"/>
                  <a:cs typeface="TT Interphases"/>
                  <a:sym typeface="TT Interphases"/>
                </a:rPr>
                <a:t>What should we do?</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938086" flipH="1" flipV="1">
            <a:off x="7193386" y="6895499"/>
            <a:ext cx="4331923" cy="1850913"/>
          </a:xfrm>
          <a:custGeom>
            <a:avLst/>
            <a:gdLst/>
            <a:ahLst/>
            <a:cxnLst/>
            <a:rect l="l" t="t" r="r" b="b"/>
            <a:pathLst>
              <a:path w="4331923" h="1850913">
                <a:moveTo>
                  <a:pt x="4331923" y="1850913"/>
                </a:moveTo>
                <a:lnTo>
                  <a:pt x="0" y="1850913"/>
                </a:lnTo>
                <a:lnTo>
                  <a:pt x="0" y="0"/>
                </a:lnTo>
                <a:lnTo>
                  <a:pt x="4331923" y="0"/>
                </a:lnTo>
                <a:lnTo>
                  <a:pt x="4331923" y="185091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205837" y="571831"/>
            <a:ext cx="2351061" cy="2945521"/>
          </a:xfrm>
          <a:custGeom>
            <a:avLst/>
            <a:gdLst/>
            <a:ahLst/>
            <a:cxnLst/>
            <a:rect l="l" t="t" r="r" b="b"/>
            <a:pathLst>
              <a:path w="2351061" h="2945521">
                <a:moveTo>
                  <a:pt x="0" y="0"/>
                </a:moveTo>
                <a:lnTo>
                  <a:pt x="2351061" y="0"/>
                </a:lnTo>
                <a:lnTo>
                  <a:pt x="2351061" y="2945521"/>
                </a:lnTo>
                <a:lnTo>
                  <a:pt x="0" y="2945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3782695"/>
            <a:ext cx="7059686" cy="6504305"/>
            <a:chOff x="0" y="0"/>
            <a:chExt cx="661652" cy="609600"/>
          </a:xfrm>
        </p:grpSpPr>
        <p:sp>
          <p:nvSpPr>
            <p:cNvPr id="5" name="Freeform 5"/>
            <p:cNvSpPr/>
            <p:nvPr/>
          </p:nvSpPr>
          <p:spPr>
            <a:xfrm>
              <a:off x="0" y="0"/>
              <a:ext cx="661652" cy="609600"/>
            </a:xfrm>
            <a:custGeom>
              <a:avLst/>
              <a:gdLst/>
              <a:ahLst/>
              <a:cxnLst/>
              <a:rect l="l" t="t" r="r" b="b"/>
              <a:pathLst>
                <a:path w="661652" h="609600">
                  <a:moveTo>
                    <a:pt x="458452" y="0"/>
                  </a:moveTo>
                  <a:lnTo>
                    <a:pt x="0" y="0"/>
                  </a:lnTo>
                  <a:lnTo>
                    <a:pt x="203200" y="609600"/>
                  </a:lnTo>
                  <a:lnTo>
                    <a:pt x="661652" y="609600"/>
                  </a:lnTo>
                  <a:lnTo>
                    <a:pt x="458452" y="0"/>
                  </a:lnTo>
                  <a:close/>
                </a:path>
              </a:pathLst>
            </a:custGeom>
            <a:solidFill>
              <a:srgbClr val="000000"/>
            </a:solidFill>
          </p:spPr>
          <p:txBody>
            <a:bodyPr/>
            <a:lstStyle/>
            <a:p>
              <a:endParaRPr lang="en-US"/>
            </a:p>
          </p:txBody>
        </p:sp>
        <p:sp>
          <p:nvSpPr>
            <p:cNvPr id="6" name="TextBox 6"/>
            <p:cNvSpPr txBox="1"/>
            <p:nvPr/>
          </p:nvSpPr>
          <p:spPr>
            <a:xfrm>
              <a:off x="101600" y="-38100"/>
              <a:ext cx="458452" cy="6477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5611924" y="80834"/>
            <a:ext cx="9769443" cy="2988843"/>
          </a:xfrm>
          <a:prstGeom prst="rect">
            <a:avLst/>
          </a:prstGeom>
        </p:spPr>
        <p:txBody>
          <a:bodyPr lIns="0" tIns="0" rIns="0" bIns="0" rtlCol="0" anchor="t">
            <a:spAutoFit/>
          </a:bodyPr>
          <a:lstStyle/>
          <a:p>
            <a:pPr algn="just">
              <a:lnSpc>
                <a:spcPts val="7532"/>
              </a:lnSpc>
            </a:pPr>
            <a:r>
              <a:rPr lang="en-US" sz="7243" b="1">
                <a:solidFill>
                  <a:srgbClr val="000000"/>
                </a:solidFill>
                <a:latin typeface="Horizon"/>
                <a:ea typeface="Horizon"/>
                <a:cs typeface="Horizon"/>
                <a:sym typeface="Horizon"/>
              </a:rPr>
              <a:t>DESCRIPTIVE INSIGHTS</a:t>
            </a:r>
          </a:p>
          <a:p>
            <a:pPr algn="just">
              <a:lnSpc>
                <a:spcPts val="7532"/>
              </a:lnSpc>
            </a:pPr>
            <a:endParaRPr lang="en-US" sz="7243" b="1">
              <a:solidFill>
                <a:srgbClr val="000000"/>
              </a:solidFill>
              <a:latin typeface="Horizon"/>
              <a:ea typeface="Horizon"/>
              <a:cs typeface="Horizon"/>
              <a:sym typeface="Horizon"/>
            </a:endParaRPr>
          </a:p>
        </p:txBody>
      </p:sp>
      <p:grpSp>
        <p:nvGrpSpPr>
          <p:cNvPr id="8" name="Group 8"/>
          <p:cNvGrpSpPr/>
          <p:nvPr/>
        </p:nvGrpSpPr>
        <p:grpSpPr>
          <a:xfrm>
            <a:off x="784549" y="1493855"/>
            <a:ext cx="6005332" cy="6029617"/>
            <a:chOff x="0" y="0"/>
            <a:chExt cx="607145" cy="609600"/>
          </a:xfrm>
        </p:grpSpPr>
        <p:sp>
          <p:nvSpPr>
            <p:cNvPr id="9" name="Freeform 9"/>
            <p:cNvSpPr/>
            <p:nvPr/>
          </p:nvSpPr>
          <p:spPr>
            <a:xfrm>
              <a:off x="0" y="0"/>
              <a:ext cx="607145" cy="609600"/>
            </a:xfrm>
            <a:custGeom>
              <a:avLst/>
              <a:gdLst/>
              <a:ahLst/>
              <a:cxnLst/>
              <a:rect l="l" t="t" r="r" b="b"/>
              <a:pathLst>
                <a:path w="607145" h="609600">
                  <a:moveTo>
                    <a:pt x="403945" y="0"/>
                  </a:moveTo>
                  <a:lnTo>
                    <a:pt x="0" y="0"/>
                  </a:lnTo>
                  <a:lnTo>
                    <a:pt x="203200" y="609600"/>
                  </a:lnTo>
                  <a:lnTo>
                    <a:pt x="607145" y="609600"/>
                  </a:lnTo>
                  <a:lnTo>
                    <a:pt x="403945" y="0"/>
                  </a:lnTo>
                  <a:close/>
                </a:path>
              </a:pathLst>
            </a:custGeom>
            <a:blipFill>
              <a:blip r:embed="rId6"/>
              <a:stretch>
                <a:fillRect l="-70146" t="-24933" r="-18128"/>
              </a:stretch>
            </a:blipFill>
          </p:spPr>
          <p:txBody>
            <a:bodyPr/>
            <a:lstStyle/>
            <a:p>
              <a:endParaRPr lang="en-US"/>
            </a:p>
          </p:txBody>
        </p:sp>
      </p:grpSp>
      <p:sp>
        <p:nvSpPr>
          <p:cNvPr id="10" name="TextBox 10"/>
          <p:cNvSpPr txBox="1"/>
          <p:nvPr/>
        </p:nvSpPr>
        <p:spPr>
          <a:xfrm>
            <a:off x="5028865" y="2305009"/>
            <a:ext cx="4818048" cy="717044"/>
          </a:xfrm>
          <a:prstGeom prst="rect">
            <a:avLst/>
          </a:prstGeom>
        </p:spPr>
        <p:txBody>
          <a:bodyPr lIns="0" tIns="0" rIns="0" bIns="0" rtlCol="0" anchor="t">
            <a:spAutoFit/>
          </a:bodyPr>
          <a:lstStyle/>
          <a:p>
            <a:pPr algn="r">
              <a:lnSpc>
                <a:spcPts val="5834"/>
              </a:lnSpc>
              <a:spcBef>
                <a:spcPct val="0"/>
              </a:spcBef>
            </a:pPr>
            <a:r>
              <a:rPr lang="en-US" sz="4167" b="1">
                <a:solidFill>
                  <a:srgbClr val="000002"/>
                </a:solidFill>
                <a:latin typeface="TT Interphases Bold"/>
                <a:ea typeface="TT Interphases Bold"/>
                <a:cs typeface="TT Interphases Bold"/>
                <a:sym typeface="TT Interphases Bold"/>
              </a:rPr>
              <a:t>1.Univariate</a:t>
            </a:r>
          </a:p>
        </p:txBody>
      </p:sp>
      <p:sp>
        <p:nvSpPr>
          <p:cNvPr id="11" name="TextBox 11"/>
          <p:cNvSpPr txBox="1"/>
          <p:nvPr/>
        </p:nvSpPr>
        <p:spPr>
          <a:xfrm>
            <a:off x="5966677" y="6401744"/>
            <a:ext cx="3392670" cy="633103"/>
          </a:xfrm>
          <a:prstGeom prst="rect">
            <a:avLst/>
          </a:prstGeom>
        </p:spPr>
        <p:txBody>
          <a:bodyPr lIns="0" tIns="0" rIns="0" bIns="0" rtlCol="0" anchor="t">
            <a:spAutoFit/>
          </a:bodyPr>
          <a:lstStyle/>
          <a:p>
            <a:pPr algn="r">
              <a:lnSpc>
                <a:spcPts val="5234"/>
              </a:lnSpc>
              <a:spcBef>
                <a:spcPct val="0"/>
              </a:spcBef>
            </a:pPr>
            <a:r>
              <a:rPr lang="en-US" sz="3738" b="1">
                <a:solidFill>
                  <a:srgbClr val="000002"/>
                </a:solidFill>
                <a:latin typeface="TT Interphases Bold"/>
                <a:ea typeface="TT Interphases Bold"/>
                <a:cs typeface="TT Interphases Bold"/>
                <a:sym typeface="TT Interphases Bold"/>
              </a:rPr>
              <a:t>2.Bivariate</a:t>
            </a:r>
          </a:p>
        </p:txBody>
      </p:sp>
      <p:sp>
        <p:nvSpPr>
          <p:cNvPr id="12" name="TextBox 12"/>
          <p:cNvSpPr txBox="1"/>
          <p:nvPr/>
        </p:nvSpPr>
        <p:spPr>
          <a:xfrm>
            <a:off x="6725906" y="3012527"/>
            <a:ext cx="11245839" cy="3152279"/>
          </a:xfrm>
          <a:prstGeom prst="rect">
            <a:avLst/>
          </a:prstGeom>
        </p:spPr>
        <p:txBody>
          <a:bodyPr lIns="0" tIns="0" rIns="0" bIns="0" rtlCol="0" anchor="t">
            <a:spAutoFit/>
          </a:bodyPr>
          <a:lstStyle/>
          <a:p>
            <a:pPr marL="641695" lvl="1" indent="-320848" algn="just">
              <a:lnSpc>
                <a:spcPts val="4161"/>
              </a:lnSpc>
              <a:buAutoNum type="arabicPeriod"/>
            </a:pPr>
            <a:r>
              <a:rPr lang="en-US" sz="2972">
                <a:solidFill>
                  <a:srgbClr val="000002"/>
                </a:solidFill>
                <a:latin typeface="TT Interphases"/>
                <a:ea typeface="TT Interphases"/>
                <a:cs typeface="TT Interphases"/>
                <a:sym typeface="TT Interphases"/>
              </a:rPr>
              <a:t>How many players are there in each position?</a:t>
            </a:r>
          </a:p>
          <a:p>
            <a:pPr marL="641695" lvl="1" indent="-320848" algn="just">
              <a:lnSpc>
                <a:spcPts val="4161"/>
              </a:lnSpc>
              <a:buAutoNum type="arabicPeriod"/>
            </a:pPr>
            <a:r>
              <a:rPr lang="en-US" sz="2972">
                <a:solidFill>
                  <a:srgbClr val="000002"/>
                </a:solidFill>
                <a:latin typeface="TT Interphases"/>
                <a:ea typeface="TT Interphases"/>
                <a:cs typeface="TT Interphases"/>
                <a:sym typeface="TT Interphases"/>
              </a:rPr>
              <a:t>How many players have scored more than 5 goals?</a:t>
            </a:r>
          </a:p>
          <a:p>
            <a:pPr marL="641695" lvl="1" indent="-320848" algn="just">
              <a:lnSpc>
                <a:spcPts val="4161"/>
              </a:lnSpc>
              <a:buAutoNum type="arabicPeriod"/>
            </a:pPr>
            <a:r>
              <a:rPr lang="en-US" sz="2972">
                <a:solidFill>
                  <a:srgbClr val="000002"/>
                </a:solidFill>
                <a:latin typeface="TT Interphases"/>
                <a:ea typeface="TT Interphases"/>
                <a:cs typeface="TT Interphases"/>
                <a:sym typeface="TT Interphases"/>
              </a:rPr>
              <a:t>Who are the top 10 players in terms of assists?</a:t>
            </a:r>
          </a:p>
          <a:p>
            <a:pPr marL="641695" lvl="1" indent="-320848" algn="just">
              <a:lnSpc>
                <a:spcPts val="4161"/>
              </a:lnSpc>
              <a:buAutoNum type="arabicPeriod"/>
            </a:pPr>
            <a:r>
              <a:rPr lang="en-US" sz="2972">
                <a:solidFill>
                  <a:srgbClr val="000002"/>
                </a:solidFill>
                <a:latin typeface="TT Interphases"/>
                <a:ea typeface="TT Interphases"/>
                <a:cs typeface="TT Interphases"/>
                <a:sym typeface="TT Interphases"/>
              </a:rPr>
              <a:t>How many players have played more than 2000 minutes?</a:t>
            </a:r>
          </a:p>
          <a:p>
            <a:pPr marL="641695" lvl="1" indent="-320848" algn="just">
              <a:lnSpc>
                <a:spcPts val="4161"/>
              </a:lnSpc>
              <a:buAutoNum type="arabicPeriod"/>
            </a:pPr>
            <a:r>
              <a:rPr lang="en-US" sz="2972">
                <a:solidFill>
                  <a:srgbClr val="000002"/>
                </a:solidFill>
                <a:latin typeface="TT Interphases"/>
                <a:ea typeface="TT Interphases"/>
                <a:cs typeface="TT Interphases"/>
                <a:sym typeface="TT Interphases"/>
              </a:rPr>
              <a:t>Who are the players with the most shots on target?</a:t>
            </a:r>
          </a:p>
          <a:p>
            <a:pPr marL="641695" lvl="1" indent="-320848" algn="just">
              <a:lnSpc>
                <a:spcPts val="4161"/>
              </a:lnSpc>
              <a:spcBef>
                <a:spcPct val="0"/>
              </a:spcBef>
              <a:buAutoNum type="arabicPeriod"/>
            </a:pPr>
            <a:r>
              <a:rPr lang="en-US" sz="2972">
                <a:solidFill>
                  <a:srgbClr val="000002"/>
                </a:solidFill>
                <a:latin typeface="TT Interphases"/>
                <a:ea typeface="TT Interphases"/>
                <a:cs typeface="TT Interphases"/>
                <a:sym typeface="TT Interphases"/>
              </a:rPr>
              <a:t>How many players have more than 10 clean sheets?</a:t>
            </a:r>
          </a:p>
        </p:txBody>
      </p:sp>
      <p:sp>
        <p:nvSpPr>
          <p:cNvPr id="13" name="TextBox 13"/>
          <p:cNvSpPr txBox="1"/>
          <p:nvPr/>
        </p:nvSpPr>
        <p:spPr>
          <a:xfrm>
            <a:off x="7059686" y="7272972"/>
            <a:ext cx="10252568" cy="2702550"/>
          </a:xfrm>
          <a:prstGeom prst="rect">
            <a:avLst/>
          </a:prstGeom>
        </p:spPr>
        <p:txBody>
          <a:bodyPr lIns="0" tIns="0" rIns="0" bIns="0" rtlCol="0" anchor="t">
            <a:spAutoFit/>
          </a:bodyPr>
          <a:lstStyle/>
          <a:p>
            <a:pPr algn="just">
              <a:lnSpc>
                <a:spcPts val="4340"/>
              </a:lnSpc>
            </a:pPr>
            <a:r>
              <a:rPr lang="en-US" sz="3100">
                <a:solidFill>
                  <a:srgbClr val="000002"/>
                </a:solidFill>
                <a:latin typeface="TT Interphases"/>
                <a:ea typeface="TT Interphases"/>
                <a:cs typeface="TT Interphases"/>
                <a:sym typeface="TT Interphases"/>
              </a:rPr>
              <a:t>7. What is the average number of goals per nationality?</a:t>
            </a:r>
          </a:p>
          <a:p>
            <a:pPr algn="just">
              <a:lnSpc>
                <a:spcPts val="4340"/>
              </a:lnSpc>
            </a:pPr>
            <a:r>
              <a:rPr lang="en-US" sz="3100">
                <a:solidFill>
                  <a:srgbClr val="000002"/>
                </a:solidFill>
                <a:latin typeface="TT Interphases"/>
                <a:ea typeface="TT Interphases"/>
                <a:cs typeface="TT Interphases"/>
                <a:sym typeface="TT Interphases"/>
              </a:rPr>
              <a:t>8. Which club's players have scored the most goals?</a:t>
            </a:r>
          </a:p>
          <a:p>
            <a:pPr algn="just">
              <a:lnSpc>
                <a:spcPts val="4340"/>
              </a:lnSpc>
            </a:pPr>
            <a:r>
              <a:rPr lang="en-US" sz="3100">
                <a:solidFill>
                  <a:srgbClr val="000002"/>
                </a:solidFill>
                <a:latin typeface="TT Interphases"/>
                <a:ea typeface="TT Interphases"/>
                <a:cs typeface="TT Interphases"/>
                <a:sym typeface="TT Interphases"/>
              </a:rPr>
              <a:t>9. What is the overall goal distribution by position?</a:t>
            </a:r>
          </a:p>
          <a:p>
            <a:pPr algn="just">
              <a:lnSpc>
                <a:spcPts val="4340"/>
              </a:lnSpc>
            </a:pPr>
            <a:r>
              <a:rPr lang="en-US" sz="3100">
                <a:solidFill>
                  <a:srgbClr val="000002"/>
                </a:solidFill>
                <a:latin typeface="TT Interphases"/>
                <a:ea typeface="TT Interphases"/>
                <a:cs typeface="TT Interphases"/>
                <a:sym typeface="TT Interphases"/>
              </a:rPr>
              <a:t>10. What is the pass completion rate (%) for each position?</a:t>
            </a:r>
          </a:p>
          <a:p>
            <a:pPr algn="just">
              <a:lnSpc>
                <a:spcPts val="4340"/>
              </a:lnSpc>
              <a:spcBef>
                <a:spcPct val="0"/>
              </a:spcBef>
            </a:pPr>
            <a:endParaRPr lang="en-US" sz="3100">
              <a:solidFill>
                <a:srgbClr val="000002"/>
              </a:solidFill>
              <a:latin typeface="TT Interphases"/>
              <a:ea typeface="TT Interphases"/>
              <a:cs typeface="TT Interphases"/>
              <a:sym typeface="TT Interphas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a:off x="9965890" y="8226919"/>
            <a:ext cx="2540070" cy="3182320"/>
          </a:xfrm>
          <a:custGeom>
            <a:avLst/>
            <a:gdLst/>
            <a:ahLst/>
            <a:cxnLst/>
            <a:rect l="l" t="t" r="r" b="b"/>
            <a:pathLst>
              <a:path w="2540070" h="3182320">
                <a:moveTo>
                  <a:pt x="0" y="0"/>
                </a:moveTo>
                <a:lnTo>
                  <a:pt x="2540070" y="0"/>
                </a:lnTo>
                <a:lnTo>
                  <a:pt x="2540070" y="3182320"/>
                </a:lnTo>
                <a:lnTo>
                  <a:pt x="0" y="3182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0" y="5907845"/>
            <a:ext cx="7086058" cy="2319074"/>
          </a:xfrm>
          <a:custGeom>
            <a:avLst/>
            <a:gdLst/>
            <a:ahLst/>
            <a:cxnLst/>
            <a:rect l="l" t="t" r="r" b="b"/>
            <a:pathLst>
              <a:path w="7086058" h="2319074">
                <a:moveTo>
                  <a:pt x="0" y="0"/>
                </a:moveTo>
                <a:lnTo>
                  <a:pt x="7086058" y="0"/>
                </a:lnTo>
                <a:lnTo>
                  <a:pt x="7086058" y="2319074"/>
                </a:lnTo>
                <a:lnTo>
                  <a:pt x="0" y="23190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9965890" y="0"/>
            <a:ext cx="8929392" cy="3470581"/>
            <a:chOff x="0" y="0"/>
            <a:chExt cx="1568428" cy="609600"/>
          </a:xfrm>
        </p:grpSpPr>
        <p:sp>
          <p:nvSpPr>
            <p:cNvPr id="5" name="Freeform 5"/>
            <p:cNvSpPr/>
            <p:nvPr/>
          </p:nvSpPr>
          <p:spPr>
            <a:xfrm>
              <a:off x="0" y="0"/>
              <a:ext cx="1568428" cy="609600"/>
            </a:xfrm>
            <a:custGeom>
              <a:avLst/>
              <a:gdLst/>
              <a:ahLst/>
              <a:cxnLst/>
              <a:rect l="l" t="t" r="r" b="b"/>
              <a:pathLst>
                <a:path w="1568428" h="609600">
                  <a:moveTo>
                    <a:pt x="203200" y="0"/>
                  </a:moveTo>
                  <a:lnTo>
                    <a:pt x="1568428" y="0"/>
                  </a:lnTo>
                  <a:lnTo>
                    <a:pt x="1365228" y="609600"/>
                  </a:lnTo>
                  <a:lnTo>
                    <a:pt x="0" y="609600"/>
                  </a:lnTo>
                  <a:lnTo>
                    <a:pt x="203200" y="0"/>
                  </a:lnTo>
                  <a:close/>
                </a:path>
              </a:pathLst>
            </a:custGeom>
            <a:solidFill>
              <a:srgbClr val="000000"/>
            </a:solidFill>
          </p:spPr>
          <p:txBody>
            <a:bodyPr/>
            <a:lstStyle/>
            <a:p>
              <a:endParaRPr lang="en-US"/>
            </a:p>
          </p:txBody>
        </p:sp>
        <p:sp>
          <p:nvSpPr>
            <p:cNvPr id="6" name="TextBox 6"/>
            <p:cNvSpPr txBox="1"/>
            <p:nvPr/>
          </p:nvSpPr>
          <p:spPr>
            <a:xfrm>
              <a:off x="101600" y="-38100"/>
              <a:ext cx="1365228" cy="6477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0" y="-555261"/>
            <a:ext cx="10288676" cy="4593395"/>
            <a:chOff x="0" y="0"/>
            <a:chExt cx="1365434" cy="609600"/>
          </a:xfrm>
        </p:grpSpPr>
        <p:sp>
          <p:nvSpPr>
            <p:cNvPr id="8" name="Freeform 8"/>
            <p:cNvSpPr/>
            <p:nvPr/>
          </p:nvSpPr>
          <p:spPr>
            <a:xfrm>
              <a:off x="0" y="0"/>
              <a:ext cx="1365434" cy="609600"/>
            </a:xfrm>
            <a:custGeom>
              <a:avLst/>
              <a:gdLst/>
              <a:ahLst/>
              <a:cxnLst/>
              <a:rect l="l" t="t" r="r" b="b"/>
              <a:pathLst>
                <a:path w="1365434" h="609600">
                  <a:moveTo>
                    <a:pt x="203200" y="0"/>
                  </a:moveTo>
                  <a:lnTo>
                    <a:pt x="1365434" y="0"/>
                  </a:lnTo>
                  <a:lnTo>
                    <a:pt x="1162234" y="609600"/>
                  </a:lnTo>
                  <a:lnTo>
                    <a:pt x="0" y="609600"/>
                  </a:lnTo>
                  <a:lnTo>
                    <a:pt x="203200" y="0"/>
                  </a:lnTo>
                  <a:close/>
                </a:path>
              </a:pathLst>
            </a:custGeom>
            <a:blipFill>
              <a:blip r:embed="rId6"/>
              <a:stretch>
                <a:fillRect l="-14517" t="-34905" b="-36419"/>
              </a:stretch>
            </a:blipFill>
          </p:spPr>
          <p:txBody>
            <a:bodyPr/>
            <a:lstStyle/>
            <a:p>
              <a:endParaRPr lang="en-US"/>
            </a:p>
          </p:txBody>
        </p:sp>
      </p:grpSp>
      <p:sp>
        <p:nvSpPr>
          <p:cNvPr id="9" name="Freeform 9"/>
          <p:cNvSpPr/>
          <p:nvPr/>
        </p:nvSpPr>
        <p:spPr>
          <a:xfrm>
            <a:off x="9965890" y="5269896"/>
            <a:ext cx="8140384" cy="4835469"/>
          </a:xfrm>
          <a:custGeom>
            <a:avLst/>
            <a:gdLst/>
            <a:ahLst/>
            <a:cxnLst/>
            <a:rect l="l" t="t" r="r" b="b"/>
            <a:pathLst>
              <a:path w="8140384" h="4835469">
                <a:moveTo>
                  <a:pt x="0" y="0"/>
                </a:moveTo>
                <a:lnTo>
                  <a:pt x="8140383" y="0"/>
                </a:lnTo>
                <a:lnTo>
                  <a:pt x="8140383" y="4835470"/>
                </a:lnTo>
                <a:lnTo>
                  <a:pt x="0" y="4835470"/>
                </a:lnTo>
                <a:lnTo>
                  <a:pt x="0" y="0"/>
                </a:lnTo>
                <a:close/>
              </a:path>
            </a:pathLst>
          </a:custGeom>
          <a:blipFill>
            <a:blip r:embed="rId7"/>
            <a:stretch>
              <a:fillRect/>
            </a:stretch>
          </a:blipFill>
        </p:spPr>
        <p:txBody>
          <a:bodyPr/>
          <a:lstStyle/>
          <a:p>
            <a:endParaRPr lang="en-US"/>
          </a:p>
        </p:txBody>
      </p:sp>
      <p:sp>
        <p:nvSpPr>
          <p:cNvPr id="10" name="Freeform 10"/>
          <p:cNvSpPr/>
          <p:nvPr/>
        </p:nvSpPr>
        <p:spPr>
          <a:xfrm>
            <a:off x="4460940" y="446153"/>
            <a:ext cx="4945085" cy="3585836"/>
          </a:xfrm>
          <a:custGeom>
            <a:avLst/>
            <a:gdLst/>
            <a:ahLst/>
            <a:cxnLst/>
            <a:rect l="l" t="t" r="r" b="b"/>
            <a:pathLst>
              <a:path w="4945085" h="3585836">
                <a:moveTo>
                  <a:pt x="0" y="0"/>
                </a:moveTo>
                <a:lnTo>
                  <a:pt x="4945085" y="0"/>
                </a:lnTo>
                <a:lnTo>
                  <a:pt x="4945085" y="3585835"/>
                </a:lnTo>
                <a:lnTo>
                  <a:pt x="0" y="3585835"/>
                </a:lnTo>
                <a:lnTo>
                  <a:pt x="0" y="0"/>
                </a:lnTo>
                <a:close/>
              </a:path>
            </a:pathLst>
          </a:custGeom>
          <a:blipFill>
            <a:blip r:embed="rId8"/>
            <a:stretch>
              <a:fillRect l="-7652" r="-1347"/>
            </a:stretch>
          </a:blipFill>
        </p:spPr>
        <p:txBody>
          <a:bodyPr/>
          <a:lstStyle/>
          <a:p>
            <a:endParaRPr lang="en-US"/>
          </a:p>
        </p:txBody>
      </p:sp>
      <p:sp>
        <p:nvSpPr>
          <p:cNvPr id="11" name="Freeform 11"/>
          <p:cNvSpPr/>
          <p:nvPr/>
        </p:nvSpPr>
        <p:spPr>
          <a:xfrm>
            <a:off x="4460940" y="4264628"/>
            <a:ext cx="4945085" cy="3326667"/>
          </a:xfrm>
          <a:custGeom>
            <a:avLst/>
            <a:gdLst/>
            <a:ahLst/>
            <a:cxnLst/>
            <a:rect l="l" t="t" r="r" b="b"/>
            <a:pathLst>
              <a:path w="4945085" h="3326667">
                <a:moveTo>
                  <a:pt x="0" y="0"/>
                </a:moveTo>
                <a:lnTo>
                  <a:pt x="4945085" y="0"/>
                </a:lnTo>
                <a:lnTo>
                  <a:pt x="4945085" y="3326667"/>
                </a:lnTo>
                <a:lnTo>
                  <a:pt x="0" y="3326667"/>
                </a:lnTo>
                <a:lnTo>
                  <a:pt x="0" y="0"/>
                </a:lnTo>
                <a:close/>
              </a:path>
            </a:pathLst>
          </a:custGeom>
          <a:blipFill>
            <a:blip r:embed="rId9"/>
            <a:stretch>
              <a:fillRect t="-4567" b="-4567"/>
            </a:stretch>
          </a:blipFill>
        </p:spPr>
        <p:txBody>
          <a:bodyPr/>
          <a:lstStyle/>
          <a:p>
            <a:endParaRPr lang="en-US"/>
          </a:p>
        </p:txBody>
      </p:sp>
      <p:sp>
        <p:nvSpPr>
          <p:cNvPr id="12" name="TextBox 12"/>
          <p:cNvSpPr txBox="1"/>
          <p:nvPr/>
        </p:nvSpPr>
        <p:spPr>
          <a:xfrm>
            <a:off x="531989" y="7951897"/>
            <a:ext cx="7857903" cy="1679209"/>
          </a:xfrm>
          <a:prstGeom prst="rect">
            <a:avLst/>
          </a:prstGeom>
        </p:spPr>
        <p:txBody>
          <a:bodyPr lIns="0" tIns="0" rIns="0" bIns="0" rtlCol="0" anchor="t">
            <a:spAutoFit/>
          </a:bodyPr>
          <a:lstStyle/>
          <a:p>
            <a:pPr algn="l">
              <a:lnSpc>
                <a:spcPts val="6259"/>
              </a:lnSpc>
            </a:pPr>
            <a:r>
              <a:rPr lang="en-US" sz="6018">
                <a:solidFill>
                  <a:srgbClr val="000000"/>
                </a:solidFill>
                <a:latin typeface="Horizon"/>
                <a:ea typeface="Horizon"/>
                <a:cs typeface="Horizon"/>
                <a:sym typeface="Horizon"/>
              </a:rPr>
              <a:t>DESCRIPTIVE INSIGHTS</a:t>
            </a:r>
          </a:p>
        </p:txBody>
      </p:sp>
      <p:sp>
        <p:nvSpPr>
          <p:cNvPr id="13" name="TextBox 13"/>
          <p:cNvSpPr txBox="1"/>
          <p:nvPr/>
        </p:nvSpPr>
        <p:spPr>
          <a:xfrm>
            <a:off x="9733385" y="4598997"/>
            <a:ext cx="8554615" cy="390271"/>
          </a:xfrm>
          <a:prstGeom prst="rect">
            <a:avLst/>
          </a:prstGeom>
        </p:spPr>
        <p:txBody>
          <a:bodyPr lIns="0" tIns="0" rIns="0" bIns="0" rtlCol="0" anchor="t">
            <a:spAutoFit/>
          </a:bodyPr>
          <a:lstStyle/>
          <a:p>
            <a:pPr algn="l">
              <a:lnSpc>
                <a:spcPts val="2911"/>
              </a:lnSpc>
            </a:pPr>
            <a:r>
              <a:rPr lang="en-US" sz="2799" b="1">
                <a:solidFill>
                  <a:srgbClr val="000002"/>
                </a:solidFill>
                <a:latin typeface="TT Interphases Bold"/>
                <a:ea typeface="TT Interphases Bold"/>
                <a:cs typeface="TT Interphases Bold"/>
                <a:sym typeface="TT Interphases Bold"/>
              </a:rPr>
              <a:t>Which club's players have scored the most goals?</a:t>
            </a:r>
          </a:p>
        </p:txBody>
      </p:sp>
      <p:sp>
        <p:nvSpPr>
          <p:cNvPr id="14" name="TextBox 14"/>
          <p:cNvSpPr txBox="1"/>
          <p:nvPr/>
        </p:nvSpPr>
        <p:spPr>
          <a:xfrm>
            <a:off x="87322" y="4079613"/>
            <a:ext cx="4125619" cy="819106"/>
          </a:xfrm>
          <a:prstGeom prst="rect">
            <a:avLst/>
          </a:prstGeom>
        </p:spPr>
        <p:txBody>
          <a:bodyPr lIns="0" tIns="0" rIns="0" bIns="0" rtlCol="0" anchor="t">
            <a:spAutoFit/>
          </a:bodyPr>
          <a:lstStyle/>
          <a:p>
            <a:pPr algn="l">
              <a:lnSpc>
                <a:spcPts val="3232"/>
              </a:lnSpc>
            </a:pPr>
            <a:r>
              <a:rPr lang="en-US" sz="3108" b="1">
                <a:solidFill>
                  <a:srgbClr val="000002"/>
                </a:solidFill>
                <a:latin typeface="TT Interphases Bold"/>
                <a:ea typeface="TT Interphases Bold"/>
                <a:cs typeface="TT Interphases Bold"/>
                <a:sym typeface="TT Interphases Bold"/>
              </a:rPr>
              <a:t>The distribution of goal by position</a:t>
            </a:r>
          </a:p>
        </p:txBody>
      </p:sp>
      <p:sp>
        <p:nvSpPr>
          <p:cNvPr id="15" name="TextBox 15"/>
          <p:cNvSpPr txBox="1"/>
          <p:nvPr/>
        </p:nvSpPr>
        <p:spPr>
          <a:xfrm>
            <a:off x="87322" y="530710"/>
            <a:ext cx="4193769" cy="770911"/>
          </a:xfrm>
          <a:prstGeom prst="rect">
            <a:avLst/>
          </a:prstGeom>
        </p:spPr>
        <p:txBody>
          <a:bodyPr lIns="0" tIns="0" rIns="0" bIns="0" rtlCol="0" anchor="t">
            <a:spAutoFit/>
          </a:bodyPr>
          <a:lstStyle/>
          <a:p>
            <a:pPr algn="l">
              <a:lnSpc>
                <a:spcPts val="3052"/>
              </a:lnSpc>
            </a:pPr>
            <a:r>
              <a:rPr lang="en-US" sz="2935" b="1">
                <a:solidFill>
                  <a:srgbClr val="000002"/>
                </a:solidFill>
                <a:latin typeface="TT Interphases Bold"/>
                <a:ea typeface="TT Interphases Bold"/>
                <a:cs typeface="TT Interphases Bold"/>
                <a:sym typeface="TT Interphases Bold"/>
              </a:rPr>
              <a:t>The distribution of players by nationality</a:t>
            </a:r>
          </a:p>
        </p:txBody>
      </p:sp>
      <p:sp>
        <p:nvSpPr>
          <p:cNvPr id="16" name="TextBox 16"/>
          <p:cNvSpPr txBox="1"/>
          <p:nvPr/>
        </p:nvSpPr>
        <p:spPr>
          <a:xfrm>
            <a:off x="376545" y="1625471"/>
            <a:ext cx="3547172" cy="1897955"/>
          </a:xfrm>
          <a:prstGeom prst="rect">
            <a:avLst/>
          </a:prstGeom>
        </p:spPr>
        <p:txBody>
          <a:bodyPr lIns="0" tIns="0" rIns="0" bIns="0" rtlCol="0" anchor="t">
            <a:spAutoFit/>
          </a:bodyPr>
          <a:lstStyle/>
          <a:p>
            <a:pPr algn="ctr">
              <a:lnSpc>
                <a:spcPts val="3697"/>
              </a:lnSpc>
            </a:pPr>
            <a:r>
              <a:rPr lang="en-US" sz="2800" b="0" i="0" dirty="0">
                <a:solidFill>
                  <a:srgbClr val="000000"/>
                </a:solidFill>
                <a:effectLst/>
              </a:rPr>
              <a:t>This pie chart show that the most common nationality in league is England</a:t>
            </a:r>
            <a:endParaRPr lang="en-US" sz="2641" dirty="0">
              <a:solidFill>
                <a:srgbClr val="000000"/>
              </a:solidFill>
              <a:latin typeface="Droid Arabic Kufi"/>
              <a:ea typeface="Droid Arabic Kufi"/>
              <a:cs typeface="Droid Arabic Kufi"/>
              <a:sym typeface="Droid Arabic Kufi"/>
            </a:endParaRPr>
          </a:p>
        </p:txBody>
      </p:sp>
      <p:sp>
        <p:nvSpPr>
          <p:cNvPr id="17" name="TextBox 17"/>
          <p:cNvSpPr txBox="1"/>
          <p:nvPr/>
        </p:nvSpPr>
        <p:spPr>
          <a:xfrm>
            <a:off x="376545" y="5222271"/>
            <a:ext cx="3547172" cy="1897955"/>
          </a:xfrm>
          <a:prstGeom prst="rect">
            <a:avLst/>
          </a:prstGeom>
        </p:spPr>
        <p:txBody>
          <a:bodyPr lIns="0" tIns="0" rIns="0" bIns="0" rtlCol="0" anchor="t">
            <a:spAutoFit/>
          </a:bodyPr>
          <a:lstStyle/>
          <a:p>
            <a:pPr algn="ctr">
              <a:lnSpc>
                <a:spcPts val="3697"/>
              </a:lnSpc>
            </a:pPr>
            <a:r>
              <a:rPr lang="en-US" sz="2800" b="0" i="0" dirty="0">
                <a:solidFill>
                  <a:srgbClr val="000000"/>
                </a:solidFill>
                <a:effectLst/>
              </a:rPr>
              <a:t>This pie chart show that the midfielders has more goals than forwards players</a:t>
            </a:r>
            <a:endParaRPr lang="en-US" sz="2641" dirty="0">
              <a:solidFill>
                <a:srgbClr val="000000"/>
              </a:solidFill>
              <a:latin typeface="Droid Arabic Kufi"/>
              <a:ea typeface="Droid Arabic Kufi"/>
              <a:cs typeface="Droid Arabic Kufi"/>
              <a:sym typeface="Droid Arabic Kuf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978232" flipV="1">
            <a:off x="4677161" y="3139583"/>
            <a:ext cx="5581435" cy="2384795"/>
          </a:xfrm>
          <a:custGeom>
            <a:avLst/>
            <a:gdLst/>
            <a:ahLst/>
            <a:cxnLst/>
            <a:rect l="l" t="t" r="r" b="b"/>
            <a:pathLst>
              <a:path w="5581435" h="2384795">
                <a:moveTo>
                  <a:pt x="0" y="2384795"/>
                </a:moveTo>
                <a:lnTo>
                  <a:pt x="5581435" y="2384795"/>
                </a:lnTo>
                <a:lnTo>
                  <a:pt x="5581435" y="0"/>
                </a:lnTo>
                <a:lnTo>
                  <a:pt x="0" y="0"/>
                </a:lnTo>
                <a:lnTo>
                  <a:pt x="0" y="238479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38375" y="4855932"/>
            <a:ext cx="3053463" cy="999315"/>
          </a:xfrm>
          <a:custGeom>
            <a:avLst/>
            <a:gdLst/>
            <a:ahLst/>
            <a:cxnLst/>
            <a:rect l="l" t="t" r="r" b="b"/>
            <a:pathLst>
              <a:path w="3053463" h="999315">
                <a:moveTo>
                  <a:pt x="0" y="0"/>
                </a:moveTo>
                <a:lnTo>
                  <a:pt x="3053464" y="0"/>
                </a:lnTo>
                <a:lnTo>
                  <a:pt x="3053464" y="999316"/>
                </a:lnTo>
                <a:lnTo>
                  <a:pt x="0" y="999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838375" y="304985"/>
            <a:ext cx="7717821" cy="1609609"/>
          </a:xfrm>
          <a:prstGeom prst="rect">
            <a:avLst/>
          </a:prstGeom>
        </p:spPr>
        <p:txBody>
          <a:bodyPr lIns="0" tIns="0" rIns="0" bIns="0" rtlCol="0" anchor="t">
            <a:spAutoFit/>
          </a:bodyPr>
          <a:lstStyle/>
          <a:p>
            <a:pPr algn="l">
              <a:lnSpc>
                <a:spcPts val="5934"/>
              </a:lnSpc>
            </a:pPr>
            <a:r>
              <a:rPr lang="en-US" sz="5706">
                <a:solidFill>
                  <a:srgbClr val="000000"/>
                </a:solidFill>
                <a:latin typeface="Horizon"/>
                <a:ea typeface="Horizon"/>
                <a:cs typeface="Horizon"/>
                <a:sym typeface="Horizon"/>
              </a:rPr>
              <a:t>DIAGNOSTIC INSIGHTS</a:t>
            </a:r>
          </a:p>
        </p:txBody>
      </p:sp>
      <p:grpSp>
        <p:nvGrpSpPr>
          <p:cNvPr id="5" name="Group 5"/>
          <p:cNvGrpSpPr/>
          <p:nvPr/>
        </p:nvGrpSpPr>
        <p:grpSpPr>
          <a:xfrm>
            <a:off x="10395047" y="1028700"/>
            <a:ext cx="2198156" cy="8229600"/>
            <a:chOff x="0" y="0"/>
            <a:chExt cx="611020" cy="2287577"/>
          </a:xfrm>
        </p:grpSpPr>
        <p:sp>
          <p:nvSpPr>
            <p:cNvPr id="6" name="Freeform 6"/>
            <p:cNvSpPr/>
            <p:nvPr/>
          </p:nvSpPr>
          <p:spPr>
            <a:xfrm>
              <a:off x="0" y="0"/>
              <a:ext cx="611020" cy="2287577"/>
            </a:xfrm>
            <a:custGeom>
              <a:avLst/>
              <a:gdLst/>
              <a:ahLst/>
              <a:cxnLst/>
              <a:rect l="l" t="t" r="r" b="b"/>
              <a:pathLst>
                <a:path w="611020" h="2287577">
                  <a:moveTo>
                    <a:pt x="203200" y="0"/>
                  </a:moveTo>
                  <a:lnTo>
                    <a:pt x="611020" y="0"/>
                  </a:lnTo>
                  <a:lnTo>
                    <a:pt x="407820" y="2287577"/>
                  </a:lnTo>
                  <a:lnTo>
                    <a:pt x="0" y="2287577"/>
                  </a:lnTo>
                  <a:lnTo>
                    <a:pt x="203200" y="0"/>
                  </a:lnTo>
                  <a:close/>
                </a:path>
              </a:pathLst>
            </a:custGeom>
            <a:blipFill>
              <a:blip r:embed="rId6"/>
              <a:stretch>
                <a:fillRect l="-2878" r="-459052"/>
              </a:stretch>
            </a:blipFill>
          </p:spPr>
          <p:txBody>
            <a:bodyPr/>
            <a:lstStyle/>
            <a:p>
              <a:endParaRPr lang="en-US"/>
            </a:p>
          </p:txBody>
        </p:sp>
      </p:grpSp>
      <p:grpSp>
        <p:nvGrpSpPr>
          <p:cNvPr id="7" name="Group 7"/>
          <p:cNvGrpSpPr/>
          <p:nvPr/>
        </p:nvGrpSpPr>
        <p:grpSpPr>
          <a:xfrm>
            <a:off x="12213768" y="1028700"/>
            <a:ext cx="5045532" cy="8229600"/>
            <a:chOff x="0" y="0"/>
            <a:chExt cx="1402504" cy="2287577"/>
          </a:xfrm>
        </p:grpSpPr>
        <p:sp>
          <p:nvSpPr>
            <p:cNvPr id="8" name="Freeform 8"/>
            <p:cNvSpPr/>
            <p:nvPr/>
          </p:nvSpPr>
          <p:spPr>
            <a:xfrm>
              <a:off x="0" y="0"/>
              <a:ext cx="1402504" cy="2287577"/>
            </a:xfrm>
            <a:custGeom>
              <a:avLst/>
              <a:gdLst/>
              <a:ahLst/>
              <a:cxnLst/>
              <a:rect l="l" t="t" r="r" b="b"/>
              <a:pathLst>
                <a:path w="1402504" h="2287577">
                  <a:moveTo>
                    <a:pt x="203200" y="0"/>
                  </a:moveTo>
                  <a:lnTo>
                    <a:pt x="1402504" y="0"/>
                  </a:lnTo>
                  <a:lnTo>
                    <a:pt x="1199304" y="2287577"/>
                  </a:lnTo>
                  <a:lnTo>
                    <a:pt x="0" y="2287577"/>
                  </a:lnTo>
                  <a:lnTo>
                    <a:pt x="203200" y="0"/>
                  </a:lnTo>
                  <a:close/>
                </a:path>
              </a:pathLst>
            </a:custGeom>
            <a:blipFill>
              <a:blip r:embed="rId6"/>
              <a:stretch>
                <a:fillRect l="-37290" r="-107522"/>
              </a:stretch>
            </a:blipFill>
          </p:spPr>
          <p:txBody>
            <a:bodyPr/>
            <a:lstStyle/>
            <a:p>
              <a:endParaRPr lang="en-US"/>
            </a:p>
          </p:txBody>
        </p:sp>
      </p:grpSp>
      <p:sp>
        <p:nvSpPr>
          <p:cNvPr id="9" name="TextBox 9"/>
          <p:cNvSpPr txBox="1"/>
          <p:nvPr/>
        </p:nvSpPr>
        <p:spPr>
          <a:xfrm>
            <a:off x="499168" y="1994124"/>
            <a:ext cx="3096465" cy="743733"/>
          </a:xfrm>
          <a:prstGeom prst="rect">
            <a:avLst/>
          </a:prstGeom>
        </p:spPr>
        <p:txBody>
          <a:bodyPr lIns="0" tIns="0" rIns="0" bIns="0" rtlCol="0" anchor="t">
            <a:spAutoFit/>
          </a:bodyPr>
          <a:lstStyle/>
          <a:p>
            <a:pPr algn="r">
              <a:lnSpc>
                <a:spcPts val="6168"/>
              </a:lnSpc>
              <a:spcBef>
                <a:spcPct val="0"/>
              </a:spcBef>
            </a:pPr>
            <a:r>
              <a:rPr lang="en-US" sz="4406" b="1">
                <a:solidFill>
                  <a:srgbClr val="000002"/>
                </a:solidFill>
                <a:latin typeface="TT Interphases Bold"/>
                <a:ea typeface="TT Interphases Bold"/>
                <a:cs typeface="TT Interphases Bold"/>
                <a:sym typeface="TT Interphases Bold"/>
              </a:rPr>
              <a:t>1.Bivariate</a:t>
            </a:r>
          </a:p>
        </p:txBody>
      </p:sp>
      <p:sp>
        <p:nvSpPr>
          <p:cNvPr id="10" name="TextBox 10"/>
          <p:cNvSpPr txBox="1"/>
          <p:nvPr/>
        </p:nvSpPr>
        <p:spPr>
          <a:xfrm>
            <a:off x="499168" y="6552238"/>
            <a:ext cx="3392670" cy="633103"/>
          </a:xfrm>
          <a:prstGeom prst="rect">
            <a:avLst/>
          </a:prstGeom>
        </p:spPr>
        <p:txBody>
          <a:bodyPr lIns="0" tIns="0" rIns="0" bIns="0" rtlCol="0" anchor="t">
            <a:spAutoFit/>
          </a:bodyPr>
          <a:lstStyle/>
          <a:p>
            <a:pPr algn="r">
              <a:lnSpc>
                <a:spcPts val="5234"/>
              </a:lnSpc>
              <a:spcBef>
                <a:spcPct val="0"/>
              </a:spcBef>
            </a:pPr>
            <a:r>
              <a:rPr lang="en-US" sz="3738" b="1">
                <a:solidFill>
                  <a:srgbClr val="000002"/>
                </a:solidFill>
                <a:latin typeface="TT Interphases Bold"/>
                <a:ea typeface="TT Interphases Bold"/>
                <a:cs typeface="TT Interphases Bold"/>
                <a:sym typeface="TT Interphases Bold"/>
              </a:rPr>
              <a:t>2.Multivariate</a:t>
            </a:r>
          </a:p>
        </p:txBody>
      </p:sp>
      <p:sp>
        <p:nvSpPr>
          <p:cNvPr id="11" name="TextBox 11"/>
          <p:cNvSpPr txBox="1"/>
          <p:nvPr/>
        </p:nvSpPr>
        <p:spPr>
          <a:xfrm>
            <a:off x="674038" y="2793924"/>
            <a:ext cx="9567449" cy="3721296"/>
          </a:xfrm>
          <a:prstGeom prst="rect">
            <a:avLst/>
          </a:prstGeom>
        </p:spPr>
        <p:txBody>
          <a:bodyPr lIns="0" tIns="0" rIns="0" bIns="0" rtlCol="0" anchor="t">
            <a:spAutoFit/>
          </a:bodyPr>
          <a:lstStyle/>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Is there a relationship between minutes played and number of goals?</a:t>
            </a:r>
          </a:p>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Are final third passes correlated with assists?</a:t>
            </a:r>
          </a:p>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Do players with more interceptions have weaker attacking ratings?</a:t>
            </a:r>
          </a:p>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Does a player's position affect their pass completion percentage?</a:t>
            </a:r>
          </a:p>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Is there a relationship between dispossessions and total passes?</a:t>
            </a:r>
          </a:p>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Why do some goalkeepers have higher “Goals Prevented”? Is it linked to save attempts?</a:t>
            </a:r>
          </a:p>
          <a:p>
            <a:pPr marL="503666" lvl="1" indent="-251833" algn="just">
              <a:lnSpc>
                <a:spcPts val="3266"/>
              </a:lnSpc>
              <a:spcBef>
                <a:spcPct val="0"/>
              </a:spcBef>
              <a:buAutoNum type="arabicPeriod"/>
            </a:pPr>
            <a:r>
              <a:rPr lang="en-US" sz="2332">
                <a:solidFill>
                  <a:srgbClr val="000002"/>
                </a:solidFill>
                <a:latin typeface="TT Interphases"/>
                <a:ea typeface="TT Interphases"/>
                <a:cs typeface="TT Interphases"/>
                <a:sym typeface="TT Interphases"/>
              </a:rPr>
              <a:t>Why do some players have a low conversion rate despite taking many shots?</a:t>
            </a:r>
          </a:p>
        </p:txBody>
      </p:sp>
      <p:sp>
        <p:nvSpPr>
          <p:cNvPr id="12" name="TextBox 12"/>
          <p:cNvSpPr txBox="1"/>
          <p:nvPr/>
        </p:nvSpPr>
        <p:spPr>
          <a:xfrm>
            <a:off x="674038" y="7290117"/>
            <a:ext cx="9567449" cy="2062218"/>
          </a:xfrm>
          <a:prstGeom prst="rect">
            <a:avLst/>
          </a:prstGeom>
        </p:spPr>
        <p:txBody>
          <a:bodyPr lIns="0" tIns="0" rIns="0" bIns="0" rtlCol="0" anchor="t">
            <a:spAutoFit/>
          </a:bodyPr>
          <a:lstStyle/>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Why do some positions score more goals than others? Is it due to the number of shots?</a:t>
            </a:r>
          </a:p>
          <a:p>
            <a:pPr marL="503666" lvl="1" indent="-251833" algn="just">
              <a:lnSpc>
                <a:spcPts val="3266"/>
              </a:lnSpc>
              <a:buAutoNum type="arabicPeriod"/>
            </a:pPr>
            <a:r>
              <a:rPr lang="en-US" sz="2332">
                <a:solidFill>
                  <a:srgbClr val="000002"/>
                </a:solidFill>
                <a:latin typeface="TT Interphases"/>
                <a:ea typeface="TT Interphases"/>
                <a:cs typeface="TT Interphases"/>
                <a:sym typeface="TT Interphases"/>
              </a:rPr>
              <a:t>Are tackles and interceptions related based on position?</a:t>
            </a:r>
          </a:p>
          <a:p>
            <a:pPr marL="503666" lvl="1" indent="-251833" algn="just">
              <a:lnSpc>
                <a:spcPts val="3266"/>
              </a:lnSpc>
              <a:spcBef>
                <a:spcPct val="0"/>
              </a:spcBef>
              <a:buAutoNum type="arabicPeriod"/>
            </a:pPr>
            <a:r>
              <a:rPr lang="en-US" sz="2332">
                <a:solidFill>
                  <a:srgbClr val="000002"/>
                </a:solidFill>
                <a:latin typeface="TT Interphases"/>
                <a:ea typeface="TT Interphases"/>
                <a:cs typeface="TT Interphases"/>
                <a:sym typeface="TT Interphases"/>
              </a:rPr>
              <a:t>Is there a relationship between progressive carries and successful dribbles or goals?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426641">
            <a:off x="8828630" y="810555"/>
            <a:ext cx="6477323" cy="2767584"/>
          </a:xfrm>
          <a:custGeom>
            <a:avLst/>
            <a:gdLst/>
            <a:ahLst/>
            <a:cxnLst/>
            <a:rect l="l" t="t" r="r" b="b"/>
            <a:pathLst>
              <a:path w="6477323" h="2767584">
                <a:moveTo>
                  <a:pt x="0" y="0"/>
                </a:moveTo>
                <a:lnTo>
                  <a:pt x="6477324" y="0"/>
                </a:lnTo>
                <a:lnTo>
                  <a:pt x="6477324" y="2767584"/>
                </a:lnTo>
                <a:lnTo>
                  <a:pt x="0" y="2767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2095" y="202380"/>
            <a:ext cx="2351061" cy="2945521"/>
          </a:xfrm>
          <a:custGeom>
            <a:avLst/>
            <a:gdLst/>
            <a:ahLst/>
            <a:cxnLst/>
            <a:rect l="l" t="t" r="r" b="b"/>
            <a:pathLst>
              <a:path w="2351061" h="2945521">
                <a:moveTo>
                  <a:pt x="0" y="0"/>
                </a:moveTo>
                <a:lnTo>
                  <a:pt x="2351061" y="0"/>
                </a:lnTo>
                <a:lnTo>
                  <a:pt x="2351061" y="2945520"/>
                </a:lnTo>
                <a:lnTo>
                  <a:pt x="0" y="2945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664364" y="202380"/>
            <a:ext cx="8408612" cy="4829562"/>
          </a:xfrm>
          <a:custGeom>
            <a:avLst/>
            <a:gdLst/>
            <a:ahLst/>
            <a:cxnLst/>
            <a:rect l="l" t="t" r="r" b="b"/>
            <a:pathLst>
              <a:path w="8408612" h="4829562">
                <a:moveTo>
                  <a:pt x="0" y="0"/>
                </a:moveTo>
                <a:lnTo>
                  <a:pt x="8408612" y="0"/>
                </a:lnTo>
                <a:lnTo>
                  <a:pt x="8408612" y="4829561"/>
                </a:lnTo>
                <a:lnTo>
                  <a:pt x="0" y="4829561"/>
                </a:lnTo>
                <a:lnTo>
                  <a:pt x="0" y="0"/>
                </a:lnTo>
                <a:close/>
              </a:path>
            </a:pathLst>
          </a:custGeom>
          <a:blipFill>
            <a:blip r:embed="rId6"/>
            <a:stretch>
              <a:fillRect/>
            </a:stretch>
          </a:blipFill>
        </p:spPr>
        <p:txBody>
          <a:bodyPr/>
          <a:lstStyle/>
          <a:p>
            <a:endParaRPr lang="en-US"/>
          </a:p>
        </p:txBody>
      </p:sp>
      <p:sp>
        <p:nvSpPr>
          <p:cNvPr id="5" name="Freeform 5"/>
          <p:cNvSpPr/>
          <p:nvPr/>
        </p:nvSpPr>
        <p:spPr>
          <a:xfrm>
            <a:off x="9664364" y="5143500"/>
            <a:ext cx="8408612" cy="4538635"/>
          </a:xfrm>
          <a:custGeom>
            <a:avLst/>
            <a:gdLst/>
            <a:ahLst/>
            <a:cxnLst/>
            <a:rect l="l" t="t" r="r" b="b"/>
            <a:pathLst>
              <a:path w="8408612" h="4538635">
                <a:moveTo>
                  <a:pt x="0" y="0"/>
                </a:moveTo>
                <a:lnTo>
                  <a:pt x="8408612" y="0"/>
                </a:lnTo>
                <a:lnTo>
                  <a:pt x="8408612" y="4538635"/>
                </a:lnTo>
                <a:lnTo>
                  <a:pt x="0" y="4538635"/>
                </a:lnTo>
                <a:lnTo>
                  <a:pt x="0" y="0"/>
                </a:lnTo>
                <a:close/>
              </a:path>
            </a:pathLst>
          </a:custGeom>
          <a:blipFill>
            <a:blip r:embed="rId7"/>
            <a:stretch>
              <a:fillRect l="-1893" r="-1893"/>
            </a:stretch>
          </a:blipFill>
        </p:spPr>
        <p:txBody>
          <a:bodyPr/>
          <a:lstStyle/>
          <a:p>
            <a:endParaRPr lang="en-US"/>
          </a:p>
        </p:txBody>
      </p:sp>
      <p:sp>
        <p:nvSpPr>
          <p:cNvPr id="6" name="TextBox 6"/>
          <p:cNvSpPr txBox="1"/>
          <p:nvPr/>
        </p:nvSpPr>
        <p:spPr>
          <a:xfrm>
            <a:off x="258870" y="683459"/>
            <a:ext cx="7535266" cy="821614"/>
          </a:xfrm>
          <a:prstGeom prst="rect">
            <a:avLst/>
          </a:prstGeom>
        </p:spPr>
        <p:txBody>
          <a:bodyPr lIns="0" tIns="0" rIns="0" bIns="0" rtlCol="0" anchor="t">
            <a:spAutoFit/>
          </a:bodyPr>
          <a:lstStyle/>
          <a:p>
            <a:pPr algn="l">
              <a:lnSpc>
                <a:spcPts val="3241"/>
              </a:lnSpc>
            </a:pPr>
            <a:r>
              <a:rPr lang="en-US" sz="3117" b="1">
                <a:solidFill>
                  <a:srgbClr val="000002"/>
                </a:solidFill>
                <a:latin typeface="TT Interphases Bold"/>
                <a:ea typeface="TT Interphases Bold"/>
                <a:cs typeface="TT Interphases Bold"/>
                <a:sym typeface="TT Interphases Bold"/>
              </a:rPr>
              <a:t>Is there a relationship between minutes played and number of goals?</a:t>
            </a:r>
          </a:p>
        </p:txBody>
      </p:sp>
      <p:sp>
        <p:nvSpPr>
          <p:cNvPr id="7" name="TextBox 7"/>
          <p:cNvSpPr txBox="1"/>
          <p:nvPr/>
        </p:nvSpPr>
        <p:spPr>
          <a:xfrm>
            <a:off x="467034" y="1971798"/>
            <a:ext cx="8885130" cy="2538735"/>
          </a:xfrm>
          <a:prstGeom prst="rect">
            <a:avLst/>
          </a:prstGeom>
        </p:spPr>
        <p:txBody>
          <a:bodyPr lIns="0" tIns="0" rIns="0" bIns="0" rtlCol="0" anchor="t">
            <a:spAutoFit/>
          </a:bodyPr>
          <a:lstStyle/>
          <a:p>
            <a:pPr algn="just">
              <a:lnSpc>
                <a:spcPts val="4023"/>
              </a:lnSpc>
              <a:spcBef>
                <a:spcPct val="0"/>
              </a:spcBef>
            </a:pPr>
            <a:r>
              <a:rPr lang="en-US" sz="2873">
                <a:solidFill>
                  <a:srgbClr val="000002"/>
                </a:solidFill>
                <a:latin typeface="TT Interphases"/>
                <a:ea typeface="TT Interphases"/>
                <a:cs typeface="TT Interphases"/>
                <a:sym typeface="TT Interphases"/>
              </a:rPr>
              <a:t>As we see in the scatter chart there is one side relationship between goals and minutes played, as all top scorers had played more than 2500 minutes but not all players who played more than 2500 minutes are top scorers </a:t>
            </a:r>
          </a:p>
        </p:txBody>
      </p:sp>
      <p:sp>
        <p:nvSpPr>
          <p:cNvPr id="8" name="TextBox 8"/>
          <p:cNvSpPr txBox="1"/>
          <p:nvPr/>
        </p:nvSpPr>
        <p:spPr>
          <a:xfrm>
            <a:off x="258870" y="5079566"/>
            <a:ext cx="5974904" cy="790707"/>
          </a:xfrm>
          <a:prstGeom prst="rect">
            <a:avLst/>
          </a:prstGeom>
        </p:spPr>
        <p:txBody>
          <a:bodyPr lIns="0" tIns="0" rIns="0" bIns="0" rtlCol="0" anchor="t">
            <a:spAutoFit/>
          </a:bodyPr>
          <a:lstStyle/>
          <a:p>
            <a:pPr algn="l">
              <a:lnSpc>
                <a:spcPts val="3126"/>
              </a:lnSpc>
            </a:pPr>
            <a:r>
              <a:rPr lang="en-US" sz="3006" b="1">
                <a:solidFill>
                  <a:srgbClr val="000002"/>
                </a:solidFill>
                <a:latin typeface="TT Interphases Bold"/>
                <a:ea typeface="TT Interphases Bold"/>
                <a:cs typeface="TT Interphases Bold"/>
                <a:sym typeface="TT Interphases Bold"/>
              </a:rPr>
              <a:t>Are final third passes correlated with assists?</a:t>
            </a:r>
          </a:p>
        </p:txBody>
      </p:sp>
      <p:sp>
        <p:nvSpPr>
          <p:cNvPr id="9" name="TextBox 9"/>
          <p:cNvSpPr txBox="1"/>
          <p:nvPr/>
        </p:nvSpPr>
        <p:spPr>
          <a:xfrm>
            <a:off x="523214" y="6079823"/>
            <a:ext cx="8356443" cy="2071746"/>
          </a:xfrm>
          <a:prstGeom prst="rect">
            <a:avLst/>
          </a:prstGeom>
        </p:spPr>
        <p:txBody>
          <a:bodyPr lIns="0" tIns="0" rIns="0" bIns="0" rtlCol="0" anchor="t">
            <a:spAutoFit/>
          </a:bodyPr>
          <a:lstStyle/>
          <a:p>
            <a:pPr algn="just">
              <a:lnSpc>
                <a:spcPts val="4112"/>
              </a:lnSpc>
              <a:spcBef>
                <a:spcPct val="0"/>
              </a:spcBef>
            </a:pPr>
            <a:r>
              <a:rPr lang="en-US" sz="2937">
                <a:solidFill>
                  <a:srgbClr val="000002"/>
                </a:solidFill>
                <a:latin typeface="TT Interphases"/>
                <a:ea typeface="TT Interphases"/>
                <a:cs typeface="TT Interphases"/>
                <a:sym typeface="TT Interphases"/>
              </a:rPr>
              <a:t>It is the same conclusion in the goals chart as we see that all top assisters had high final third passes% ,but not  all players who had final third passes% are top assisters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426641">
            <a:off x="8828630" y="810555"/>
            <a:ext cx="6477323" cy="2767584"/>
          </a:xfrm>
          <a:custGeom>
            <a:avLst/>
            <a:gdLst/>
            <a:ahLst/>
            <a:cxnLst/>
            <a:rect l="l" t="t" r="r" b="b"/>
            <a:pathLst>
              <a:path w="6477323" h="2767584">
                <a:moveTo>
                  <a:pt x="0" y="0"/>
                </a:moveTo>
                <a:lnTo>
                  <a:pt x="6477324" y="0"/>
                </a:lnTo>
                <a:lnTo>
                  <a:pt x="6477324" y="2767584"/>
                </a:lnTo>
                <a:lnTo>
                  <a:pt x="0" y="2767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2095" y="202380"/>
            <a:ext cx="2351061" cy="2945521"/>
          </a:xfrm>
          <a:custGeom>
            <a:avLst/>
            <a:gdLst/>
            <a:ahLst/>
            <a:cxnLst/>
            <a:rect l="l" t="t" r="r" b="b"/>
            <a:pathLst>
              <a:path w="2351061" h="2945521">
                <a:moveTo>
                  <a:pt x="0" y="0"/>
                </a:moveTo>
                <a:lnTo>
                  <a:pt x="2351061" y="0"/>
                </a:lnTo>
                <a:lnTo>
                  <a:pt x="2351061" y="2945520"/>
                </a:lnTo>
                <a:lnTo>
                  <a:pt x="0" y="2945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79656" y="202380"/>
            <a:ext cx="9193319" cy="4427408"/>
          </a:xfrm>
          <a:custGeom>
            <a:avLst/>
            <a:gdLst/>
            <a:ahLst/>
            <a:cxnLst/>
            <a:rect l="l" t="t" r="r" b="b"/>
            <a:pathLst>
              <a:path w="9193319" h="4427408">
                <a:moveTo>
                  <a:pt x="0" y="0"/>
                </a:moveTo>
                <a:lnTo>
                  <a:pt x="9193320" y="0"/>
                </a:lnTo>
                <a:lnTo>
                  <a:pt x="9193320" y="4427407"/>
                </a:lnTo>
                <a:lnTo>
                  <a:pt x="0" y="4427407"/>
                </a:lnTo>
                <a:lnTo>
                  <a:pt x="0" y="0"/>
                </a:lnTo>
                <a:close/>
              </a:path>
            </a:pathLst>
          </a:custGeom>
          <a:blipFill>
            <a:blip r:embed="rId6"/>
            <a:stretch>
              <a:fillRect t="-401" b="-401"/>
            </a:stretch>
          </a:blipFill>
        </p:spPr>
        <p:txBody>
          <a:bodyPr/>
          <a:lstStyle/>
          <a:p>
            <a:endParaRPr lang="en-US"/>
          </a:p>
        </p:txBody>
      </p:sp>
      <p:sp>
        <p:nvSpPr>
          <p:cNvPr id="5" name="Freeform 5"/>
          <p:cNvSpPr/>
          <p:nvPr/>
        </p:nvSpPr>
        <p:spPr>
          <a:xfrm>
            <a:off x="9021574" y="4766457"/>
            <a:ext cx="9051402" cy="4883368"/>
          </a:xfrm>
          <a:custGeom>
            <a:avLst/>
            <a:gdLst/>
            <a:ahLst/>
            <a:cxnLst/>
            <a:rect l="l" t="t" r="r" b="b"/>
            <a:pathLst>
              <a:path w="9051402" h="4883368">
                <a:moveTo>
                  <a:pt x="0" y="0"/>
                </a:moveTo>
                <a:lnTo>
                  <a:pt x="9051402" y="0"/>
                </a:lnTo>
                <a:lnTo>
                  <a:pt x="9051402" y="4883368"/>
                </a:lnTo>
                <a:lnTo>
                  <a:pt x="0" y="4883368"/>
                </a:lnTo>
                <a:lnTo>
                  <a:pt x="0" y="0"/>
                </a:lnTo>
                <a:close/>
              </a:path>
            </a:pathLst>
          </a:custGeom>
          <a:blipFill>
            <a:blip r:embed="rId7"/>
            <a:stretch>
              <a:fillRect l="-1939" t="-6005" r="-1567" b="-3525"/>
            </a:stretch>
          </a:blipFill>
        </p:spPr>
        <p:txBody>
          <a:bodyPr/>
          <a:lstStyle/>
          <a:p>
            <a:endParaRPr lang="en-US"/>
          </a:p>
        </p:txBody>
      </p:sp>
      <p:sp>
        <p:nvSpPr>
          <p:cNvPr id="6" name="TextBox 6"/>
          <p:cNvSpPr txBox="1"/>
          <p:nvPr/>
        </p:nvSpPr>
        <p:spPr>
          <a:xfrm>
            <a:off x="258870" y="641706"/>
            <a:ext cx="8286739" cy="821614"/>
          </a:xfrm>
          <a:prstGeom prst="rect">
            <a:avLst/>
          </a:prstGeom>
        </p:spPr>
        <p:txBody>
          <a:bodyPr lIns="0" tIns="0" rIns="0" bIns="0" rtlCol="0" anchor="t">
            <a:spAutoFit/>
          </a:bodyPr>
          <a:lstStyle/>
          <a:p>
            <a:pPr algn="l">
              <a:lnSpc>
                <a:spcPts val="3241"/>
              </a:lnSpc>
            </a:pPr>
            <a:r>
              <a:rPr lang="en-US" sz="3117" b="1">
                <a:solidFill>
                  <a:srgbClr val="000002"/>
                </a:solidFill>
                <a:latin typeface="TT Interphases Bold"/>
                <a:ea typeface="TT Interphases Bold"/>
                <a:cs typeface="TT Interphases Bold"/>
                <a:sym typeface="TT Interphases Bold"/>
              </a:rPr>
              <a:t>Why do some players have a low conversion rate despite taking many shots?</a:t>
            </a:r>
          </a:p>
        </p:txBody>
      </p:sp>
      <p:sp>
        <p:nvSpPr>
          <p:cNvPr id="7" name="TextBox 7"/>
          <p:cNvSpPr txBox="1"/>
          <p:nvPr/>
        </p:nvSpPr>
        <p:spPr>
          <a:xfrm>
            <a:off x="523214" y="1849958"/>
            <a:ext cx="7678832" cy="3560566"/>
          </a:xfrm>
          <a:prstGeom prst="rect">
            <a:avLst/>
          </a:prstGeom>
        </p:spPr>
        <p:txBody>
          <a:bodyPr lIns="0" tIns="0" rIns="0" bIns="0" rtlCol="0" anchor="t">
            <a:spAutoFit/>
          </a:bodyPr>
          <a:lstStyle/>
          <a:p>
            <a:pPr algn="just">
              <a:lnSpc>
                <a:spcPts val="4023"/>
              </a:lnSpc>
            </a:pPr>
            <a:r>
              <a:rPr lang="en-US" sz="2873">
                <a:solidFill>
                  <a:srgbClr val="000002"/>
                </a:solidFill>
                <a:latin typeface="TT Interphases"/>
                <a:ea typeface="TT Interphases"/>
                <a:cs typeface="TT Interphases"/>
                <a:sym typeface="TT Interphases"/>
              </a:rPr>
              <a:t>As we see in the scatter chart there is low average conversion rate, and this may happen because two reasons:</a:t>
            </a:r>
          </a:p>
          <a:p>
            <a:pPr algn="just">
              <a:lnSpc>
                <a:spcPts val="4023"/>
              </a:lnSpc>
            </a:pPr>
            <a:r>
              <a:rPr lang="en-US" sz="2873">
                <a:solidFill>
                  <a:srgbClr val="000002"/>
                </a:solidFill>
                <a:latin typeface="TT Interphases"/>
                <a:ea typeface="TT Interphases"/>
                <a:cs typeface="TT Interphases"/>
                <a:sym typeface="TT Interphases"/>
              </a:rPr>
              <a:t> 1. low quality of players shots and players</a:t>
            </a:r>
          </a:p>
          <a:p>
            <a:pPr algn="just">
              <a:lnSpc>
                <a:spcPts val="4023"/>
              </a:lnSpc>
            </a:pPr>
            <a:r>
              <a:rPr lang="en-US" sz="2873">
                <a:solidFill>
                  <a:srgbClr val="000002"/>
                </a:solidFill>
                <a:latin typeface="TT Interphases"/>
                <a:ea typeface="TT Interphases"/>
                <a:cs typeface="TT Interphases"/>
                <a:sym typeface="TT Interphases"/>
              </a:rPr>
              <a:t>    should practice more </a:t>
            </a:r>
          </a:p>
          <a:p>
            <a:pPr algn="just">
              <a:lnSpc>
                <a:spcPts val="4023"/>
              </a:lnSpc>
            </a:pPr>
            <a:r>
              <a:rPr lang="en-US" sz="2873">
                <a:solidFill>
                  <a:srgbClr val="000002"/>
                </a:solidFill>
                <a:latin typeface="TT Interphases"/>
                <a:ea typeface="TT Interphases"/>
                <a:cs typeface="TT Interphases"/>
                <a:sym typeface="TT Interphases"/>
              </a:rPr>
              <a:t>2. high quality of goalkeepers and defenders</a:t>
            </a:r>
          </a:p>
          <a:p>
            <a:pPr algn="just">
              <a:lnSpc>
                <a:spcPts val="4023"/>
              </a:lnSpc>
              <a:spcBef>
                <a:spcPct val="0"/>
              </a:spcBef>
            </a:pPr>
            <a:endParaRPr lang="en-US" sz="2873">
              <a:solidFill>
                <a:srgbClr val="000002"/>
              </a:solidFill>
              <a:latin typeface="TT Interphases"/>
              <a:ea typeface="TT Interphases"/>
              <a:cs typeface="TT Interphases"/>
              <a:sym typeface="TT Interphases"/>
            </a:endParaRPr>
          </a:p>
        </p:txBody>
      </p:sp>
      <p:sp>
        <p:nvSpPr>
          <p:cNvPr id="8" name="TextBox 8"/>
          <p:cNvSpPr txBox="1"/>
          <p:nvPr/>
        </p:nvSpPr>
        <p:spPr>
          <a:xfrm>
            <a:off x="258870" y="5191125"/>
            <a:ext cx="7943176" cy="790707"/>
          </a:xfrm>
          <a:prstGeom prst="rect">
            <a:avLst/>
          </a:prstGeom>
        </p:spPr>
        <p:txBody>
          <a:bodyPr lIns="0" tIns="0" rIns="0" bIns="0" rtlCol="0" anchor="t">
            <a:spAutoFit/>
          </a:bodyPr>
          <a:lstStyle/>
          <a:p>
            <a:pPr algn="l">
              <a:lnSpc>
                <a:spcPts val="3126"/>
              </a:lnSpc>
            </a:pPr>
            <a:r>
              <a:rPr lang="en-US" sz="3006" b="1">
                <a:solidFill>
                  <a:srgbClr val="000002"/>
                </a:solidFill>
                <a:latin typeface="TT Interphases Bold"/>
                <a:ea typeface="TT Interphases Bold"/>
                <a:cs typeface="TT Interphases Bold"/>
                <a:sym typeface="TT Interphases Bold"/>
              </a:rPr>
              <a:t>Is there a relationship between progressive carries and successful dribbles or goals?</a:t>
            </a:r>
          </a:p>
        </p:txBody>
      </p:sp>
      <p:sp>
        <p:nvSpPr>
          <p:cNvPr id="9" name="TextBox 9"/>
          <p:cNvSpPr txBox="1"/>
          <p:nvPr/>
        </p:nvSpPr>
        <p:spPr>
          <a:xfrm>
            <a:off x="523214" y="6305682"/>
            <a:ext cx="8356443" cy="2594049"/>
          </a:xfrm>
          <a:prstGeom prst="rect">
            <a:avLst/>
          </a:prstGeom>
        </p:spPr>
        <p:txBody>
          <a:bodyPr lIns="0" tIns="0" rIns="0" bIns="0" rtlCol="0" anchor="t">
            <a:spAutoFit/>
          </a:bodyPr>
          <a:lstStyle/>
          <a:p>
            <a:pPr algn="just">
              <a:lnSpc>
                <a:spcPts val="4112"/>
              </a:lnSpc>
              <a:spcBef>
                <a:spcPct val="0"/>
              </a:spcBef>
            </a:pPr>
            <a:r>
              <a:rPr lang="en-US" sz="2937">
                <a:solidFill>
                  <a:srgbClr val="000002"/>
                </a:solidFill>
                <a:latin typeface="TT Interphases"/>
                <a:ea typeface="TT Interphases"/>
                <a:cs typeface="TT Interphases"/>
                <a:sym typeface="TT Interphases"/>
              </a:rPr>
              <a:t>As we see in scatter chart there is an inverse relationship between the progressive carries and offensive contribution so we can conclude that the player how make progressive carries usually doesn’t contribute to goals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F63D"/>
        </a:solidFill>
        <a:effectLst/>
      </p:bgPr>
    </p:bg>
    <p:spTree>
      <p:nvGrpSpPr>
        <p:cNvPr id="1" name=""/>
        <p:cNvGrpSpPr/>
        <p:nvPr/>
      </p:nvGrpSpPr>
      <p:grpSpPr>
        <a:xfrm>
          <a:off x="0" y="0"/>
          <a:ext cx="0" cy="0"/>
          <a:chOff x="0" y="0"/>
          <a:chExt cx="0" cy="0"/>
        </a:xfrm>
      </p:grpSpPr>
      <p:sp>
        <p:nvSpPr>
          <p:cNvPr id="2" name="Freeform 2"/>
          <p:cNvSpPr/>
          <p:nvPr/>
        </p:nvSpPr>
        <p:spPr>
          <a:xfrm rot="1426641">
            <a:off x="8828630" y="810555"/>
            <a:ext cx="6477323" cy="2767584"/>
          </a:xfrm>
          <a:custGeom>
            <a:avLst/>
            <a:gdLst/>
            <a:ahLst/>
            <a:cxnLst/>
            <a:rect l="l" t="t" r="r" b="b"/>
            <a:pathLst>
              <a:path w="6477323" h="2767584">
                <a:moveTo>
                  <a:pt x="0" y="0"/>
                </a:moveTo>
                <a:lnTo>
                  <a:pt x="6477324" y="0"/>
                </a:lnTo>
                <a:lnTo>
                  <a:pt x="6477324" y="2767584"/>
                </a:lnTo>
                <a:lnTo>
                  <a:pt x="0" y="2767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92095" y="202380"/>
            <a:ext cx="2351061" cy="2945521"/>
          </a:xfrm>
          <a:custGeom>
            <a:avLst/>
            <a:gdLst/>
            <a:ahLst/>
            <a:cxnLst/>
            <a:rect l="l" t="t" r="r" b="b"/>
            <a:pathLst>
              <a:path w="2351061" h="2945521">
                <a:moveTo>
                  <a:pt x="0" y="0"/>
                </a:moveTo>
                <a:lnTo>
                  <a:pt x="2351061" y="0"/>
                </a:lnTo>
                <a:lnTo>
                  <a:pt x="2351061" y="2945520"/>
                </a:lnTo>
                <a:lnTo>
                  <a:pt x="0" y="2945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92917" y="4766457"/>
            <a:ext cx="8075462" cy="5272199"/>
          </a:xfrm>
          <a:custGeom>
            <a:avLst/>
            <a:gdLst/>
            <a:ahLst/>
            <a:cxnLst/>
            <a:rect l="l" t="t" r="r" b="b"/>
            <a:pathLst>
              <a:path w="8075462" h="5272199">
                <a:moveTo>
                  <a:pt x="0" y="0"/>
                </a:moveTo>
                <a:lnTo>
                  <a:pt x="8075462" y="0"/>
                </a:lnTo>
                <a:lnTo>
                  <a:pt x="8075462" y="5272199"/>
                </a:lnTo>
                <a:lnTo>
                  <a:pt x="0" y="5272199"/>
                </a:lnTo>
                <a:lnTo>
                  <a:pt x="0" y="0"/>
                </a:lnTo>
                <a:close/>
              </a:path>
            </a:pathLst>
          </a:custGeom>
          <a:blipFill>
            <a:blip r:embed="rId6"/>
            <a:stretch>
              <a:fillRect l="-380" t="-1073" b="-3059"/>
            </a:stretch>
          </a:blipFill>
        </p:spPr>
        <p:txBody>
          <a:bodyPr/>
          <a:lstStyle/>
          <a:p>
            <a:endParaRPr lang="en-US"/>
          </a:p>
        </p:txBody>
      </p:sp>
      <p:sp>
        <p:nvSpPr>
          <p:cNvPr id="5" name="Freeform 5"/>
          <p:cNvSpPr/>
          <p:nvPr/>
        </p:nvSpPr>
        <p:spPr>
          <a:xfrm>
            <a:off x="9746593" y="4766457"/>
            <a:ext cx="8095976" cy="5200185"/>
          </a:xfrm>
          <a:custGeom>
            <a:avLst/>
            <a:gdLst/>
            <a:ahLst/>
            <a:cxnLst/>
            <a:rect l="l" t="t" r="r" b="b"/>
            <a:pathLst>
              <a:path w="8095976" h="5200185">
                <a:moveTo>
                  <a:pt x="0" y="0"/>
                </a:moveTo>
                <a:lnTo>
                  <a:pt x="8095977" y="0"/>
                </a:lnTo>
                <a:lnTo>
                  <a:pt x="8095977" y="5200185"/>
                </a:lnTo>
                <a:lnTo>
                  <a:pt x="0" y="5200185"/>
                </a:lnTo>
                <a:lnTo>
                  <a:pt x="0" y="0"/>
                </a:lnTo>
                <a:close/>
              </a:path>
            </a:pathLst>
          </a:custGeom>
          <a:blipFill>
            <a:blip r:embed="rId7"/>
            <a:stretch>
              <a:fillRect t="-2392" r="-1914" b="-4933"/>
            </a:stretch>
          </a:blipFill>
        </p:spPr>
        <p:txBody>
          <a:bodyPr/>
          <a:lstStyle/>
          <a:p>
            <a:endParaRPr lang="en-US"/>
          </a:p>
        </p:txBody>
      </p:sp>
      <p:sp>
        <p:nvSpPr>
          <p:cNvPr id="6" name="TextBox 6"/>
          <p:cNvSpPr txBox="1"/>
          <p:nvPr/>
        </p:nvSpPr>
        <p:spPr>
          <a:xfrm>
            <a:off x="592917" y="704494"/>
            <a:ext cx="7609128" cy="895975"/>
          </a:xfrm>
          <a:prstGeom prst="rect">
            <a:avLst/>
          </a:prstGeom>
        </p:spPr>
        <p:txBody>
          <a:bodyPr lIns="0" tIns="0" rIns="0" bIns="0" rtlCol="0" anchor="t">
            <a:spAutoFit/>
          </a:bodyPr>
          <a:lstStyle/>
          <a:p>
            <a:pPr algn="l">
              <a:lnSpc>
                <a:spcPts val="3519"/>
              </a:lnSpc>
            </a:pPr>
            <a:r>
              <a:rPr lang="en-US" sz="3383" b="1">
                <a:solidFill>
                  <a:srgbClr val="000002"/>
                </a:solidFill>
                <a:latin typeface="TT Interphases Bold"/>
                <a:ea typeface="TT Interphases Bold"/>
                <a:cs typeface="TT Interphases Bold"/>
                <a:sym typeface="TT Interphases Bold"/>
              </a:rPr>
              <a:t>Are tackles and interceptions related based on position?</a:t>
            </a:r>
          </a:p>
        </p:txBody>
      </p:sp>
      <p:sp>
        <p:nvSpPr>
          <p:cNvPr id="7" name="TextBox 7"/>
          <p:cNvSpPr txBox="1"/>
          <p:nvPr/>
        </p:nvSpPr>
        <p:spPr>
          <a:xfrm>
            <a:off x="2698026" y="1857863"/>
            <a:ext cx="10745387" cy="2071746"/>
          </a:xfrm>
          <a:prstGeom prst="rect">
            <a:avLst/>
          </a:prstGeom>
        </p:spPr>
        <p:txBody>
          <a:bodyPr lIns="0" tIns="0" rIns="0" bIns="0" rtlCol="0" anchor="t">
            <a:spAutoFit/>
          </a:bodyPr>
          <a:lstStyle/>
          <a:p>
            <a:pPr algn="just">
              <a:lnSpc>
                <a:spcPts val="4112"/>
              </a:lnSpc>
              <a:spcBef>
                <a:spcPct val="0"/>
              </a:spcBef>
            </a:pPr>
            <a:r>
              <a:rPr lang="en-US" sz="2937">
                <a:solidFill>
                  <a:srgbClr val="000002"/>
                </a:solidFill>
                <a:latin typeface="TT Interphases"/>
                <a:ea typeface="TT Interphases"/>
                <a:cs typeface="TT Interphases"/>
                <a:sym typeface="TT Interphases"/>
              </a:rPr>
              <a:t>As we see in scatter chart the number of tackles and interceptions is more in DEF players than FWD players and also the number interception per tackles is more in DEF players as they are specialist in defending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1073</Words>
  <Application>Microsoft Office PowerPoint</Application>
  <PresentationFormat>Custom</PresentationFormat>
  <Paragraphs>123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Horizon</vt:lpstr>
      <vt:lpstr>Calibri</vt:lpstr>
      <vt:lpstr>Droid Arabic Kufi</vt:lpstr>
      <vt:lpstr>TT Interphases Bold</vt:lpstr>
      <vt:lpstr>TT Interphases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Black Bold Modern Fooball Presentation</dc:title>
  <cp:lastModifiedBy>محمد أنس محمد محمد وهبان</cp:lastModifiedBy>
  <cp:revision>2</cp:revision>
  <dcterms:created xsi:type="dcterms:W3CDTF">2006-08-16T00:00:00Z</dcterms:created>
  <dcterms:modified xsi:type="dcterms:W3CDTF">2025-07-06T02:06:58Z</dcterms:modified>
  <dc:identifier>DAGsTnEAM9Y</dc:identifier>
</cp:coreProperties>
</file>